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5143500" cx="9144000"/>
  <p:notesSz cx="6858000" cy="9144000"/>
  <p:embeddedFontLst>
    <p:embeddedFont>
      <p:font typeface="Lato"/>
      <p:regular r:id="rId35"/>
      <p:bold r:id="rId36"/>
      <p:italic r:id="rId37"/>
      <p:boldItalic r:id="rId38"/>
    </p:embeddedFont>
    <p:embeddedFont>
      <p:font typeface="Cousine"/>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ousine-bold.fntdata"/><Relationship Id="rId20" Type="http://schemas.openxmlformats.org/officeDocument/2006/relationships/slide" Target="slides/slide15.xml"/><Relationship Id="rId42" Type="http://schemas.openxmlformats.org/officeDocument/2006/relationships/font" Target="fonts/Cousine-boldItalic.fntdata"/><Relationship Id="rId41" Type="http://schemas.openxmlformats.org/officeDocument/2006/relationships/font" Target="fonts/Cousine-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Lato-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Lato-italic.fntdata"/><Relationship Id="rId14" Type="http://schemas.openxmlformats.org/officeDocument/2006/relationships/slide" Target="slides/slide9.xml"/><Relationship Id="rId36" Type="http://schemas.openxmlformats.org/officeDocument/2006/relationships/font" Target="fonts/Lato-bold.fntdata"/><Relationship Id="rId17" Type="http://schemas.openxmlformats.org/officeDocument/2006/relationships/slide" Target="slides/slide12.xml"/><Relationship Id="rId39" Type="http://schemas.openxmlformats.org/officeDocument/2006/relationships/font" Target="fonts/Cousine-regular.fntdata"/><Relationship Id="rId16" Type="http://schemas.openxmlformats.org/officeDocument/2006/relationships/slide" Target="slides/slide11.xml"/><Relationship Id="rId38" Type="http://schemas.openxmlformats.org/officeDocument/2006/relationships/font" Target="fonts/La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081254251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081254251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081254251c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081254251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081254251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081254251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09a17992e6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109a17992e6_0_2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09a17992e6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g109a17992e6_0_3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09a17992e6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g109a17992e6_0_4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09a17992e6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g109a17992e6_0_5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09a17992e6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09a17992e6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08a872692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08a872692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042c3d8d8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042c3d8d8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08a872692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08a872692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042c3d8d8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042c3d8d8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09b980a1c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09b980a1c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09b980a1c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09b980a1c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09b980a1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09b980a1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09b980a1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09b980a1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09b980a1c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09b980a1c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09b980a1c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09b980a1c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081254251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081254251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081254251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081254251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081e8340d7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081e8340d7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108a872692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08a872692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081254251c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081254251c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081254251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081254251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8a872692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08a872692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081254251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081254251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081254251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081254251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08125425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08125425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4.png"/><Relationship Id="rId5"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7.jpg"/><Relationship Id="rId5"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24.png"/><Relationship Id="rId10" Type="http://schemas.openxmlformats.org/officeDocument/2006/relationships/image" Target="../media/image4.png"/><Relationship Id="rId9" Type="http://schemas.openxmlformats.org/officeDocument/2006/relationships/image" Target="../media/image7.jpg"/><Relationship Id="rId5" Type="http://schemas.openxmlformats.org/officeDocument/2006/relationships/image" Target="../media/image20.png"/><Relationship Id="rId6" Type="http://schemas.openxmlformats.org/officeDocument/2006/relationships/image" Target="../media/image16.png"/><Relationship Id="rId7" Type="http://schemas.openxmlformats.org/officeDocument/2006/relationships/image" Target="../media/image18.png"/><Relationship Id="rId8"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7.jpg"/><Relationship Id="rId5"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24.png"/><Relationship Id="rId10" Type="http://schemas.openxmlformats.org/officeDocument/2006/relationships/image" Target="../media/image4.png"/><Relationship Id="rId9" Type="http://schemas.openxmlformats.org/officeDocument/2006/relationships/image" Target="../media/image7.jpg"/><Relationship Id="rId5" Type="http://schemas.openxmlformats.org/officeDocument/2006/relationships/image" Target="../media/image20.png"/><Relationship Id="rId6" Type="http://schemas.openxmlformats.org/officeDocument/2006/relationships/image" Target="../media/image16.png"/><Relationship Id="rId7" Type="http://schemas.openxmlformats.org/officeDocument/2006/relationships/image" Target="../media/image18.png"/><Relationship Id="rId8"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jp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7.jpg"/><Relationship Id="rId6"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7.jpg"/><Relationship Id="rId5"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4.png"/><Relationship Id="rId5" Type="http://schemas.openxmlformats.org/officeDocument/2006/relationships/image" Target="../media/image6.jpg"/><Relationship Id="rId6" Type="http://schemas.openxmlformats.org/officeDocument/2006/relationships/image" Target="../media/image13.png"/><Relationship Id="rId7" Type="http://schemas.openxmlformats.org/officeDocument/2006/relationships/image" Target="../media/image36.jpg"/><Relationship Id="rId8"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jp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40.png"/><Relationship Id="rId4" Type="http://schemas.openxmlformats.org/officeDocument/2006/relationships/image" Target="../media/image33.png"/><Relationship Id="rId5" Type="http://schemas.openxmlformats.org/officeDocument/2006/relationships/image" Target="../media/image30.png"/><Relationship Id="rId6" Type="http://schemas.openxmlformats.org/officeDocument/2006/relationships/image" Target="../media/image35.png"/><Relationship Id="rId7" Type="http://schemas.openxmlformats.org/officeDocument/2006/relationships/image" Target="../media/image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29.png"/><Relationship Id="rId5" Type="http://schemas.openxmlformats.org/officeDocument/2006/relationships/image" Target="../media/image42.png"/><Relationship Id="rId6" Type="http://schemas.openxmlformats.org/officeDocument/2006/relationships/image" Target="../media/image31.png"/><Relationship Id="rId7" Type="http://schemas.openxmlformats.org/officeDocument/2006/relationships/image" Target="../media/image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28.png"/><Relationship Id="rId5" Type="http://schemas.openxmlformats.org/officeDocument/2006/relationships/image" Target="../media/image4.png"/><Relationship Id="rId6" Type="http://schemas.openxmlformats.org/officeDocument/2006/relationships/image" Target="../media/image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jpg"/><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jp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7.jpg"/><Relationship Id="rId4" Type="http://schemas.openxmlformats.org/officeDocument/2006/relationships/image" Target="../media/image4.png"/><Relationship Id="rId5"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 Id="rId9"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jp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4.png"/><Relationship Id="rId6" Type="http://schemas.openxmlformats.org/officeDocument/2006/relationships/image" Target="../media/image7.jpg"/><Relationship Id="rId7"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7.jpg"/><Relationship Id="rId5"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7.jpg"/><Relationship Id="rId5"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4006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1155CC"/>
                </a:solidFill>
              </a:rPr>
              <a:t>How Olist can be “Data-Driven” </a:t>
            </a:r>
            <a:endParaRPr>
              <a:solidFill>
                <a:srgbClr val="1155CC"/>
              </a:solidFill>
            </a:endParaRPr>
          </a:p>
        </p:txBody>
      </p:sp>
      <p:pic>
        <p:nvPicPr>
          <p:cNvPr id="55" name="Google Shape;55;p13"/>
          <p:cNvPicPr preferRelativeResize="0"/>
          <p:nvPr/>
        </p:nvPicPr>
        <p:blipFill>
          <a:blip r:embed="rId3">
            <a:alphaModFix/>
          </a:blip>
          <a:stretch>
            <a:fillRect/>
          </a:stretch>
        </p:blipFill>
        <p:spPr>
          <a:xfrm>
            <a:off x="0" y="3223255"/>
            <a:ext cx="9144000" cy="192024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437850" y="1681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1C4587"/>
                </a:solidFill>
                <a:latin typeface="Times New Roman"/>
                <a:ea typeface="Times New Roman"/>
                <a:cs typeface="Times New Roman"/>
                <a:sym typeface="Times New Roman"/>
              </a:rPr>
              <a:t> </a:t>
            </a:r>
            <a:r>
              <a:rPr b="1" lang="en" sz="2820">
                <a:solidFill>
                  <a:srgbClr val="1C4587"/>
                </a:solidFill>
                <a:latin typeface="Times New Roman"/>
                <a:ea typeface="Times New Roman"/>
                <a:cs typeface="Times New Roman"/>
                <a:sym typeface="Times New Roman"/>
              </a:rPr>
              <a:t>Recommended OKRs </a:t>
            </a:r>
            <a:endParaRPr b="1" sz="2820">
              <a:solidFill>
                <a:srgbClr val="1C4587"/>
              </a:solidFill>
              <a:latin typeface="Times New Roman"/>
              <a:ea typeface="Times New Roman"/>
              <a:cs typeface="Times New Roman"/>
              <a:sym typeface="Times New Roman"/>
            </a:endParaRPr>
          </a:p>
        </p:txBody>
      </p:sp>
      <p:sp>
        <p:nvSpPr>
          <p:cNvPr id="141" name="Google Shape;141;p22"/>
          <p:cNvSpPr txBox="1"/>
          <p:nvPr/>
        </p:nvSpPr>
        <p:spPr>
          <a:xfrm>
            <a:off x="542550" y="1022300"/>
            <a:ext cx="8311200" cy="305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a:solidFill>
                  <a:srgbClr val="1C4587"/>
                </a:solidFill>
                <a:latin typeface="Times New Roman"/>
                <a:ea typeface="Times New Roman"/>
                <a:cs typeface="Times New Roman"/>
                <a:sym typeface="Times New Roman"/>
              </a:rPr>
              <a:t>Objective : On-time product delivery</a:t>
            </a:r>
            <a:endParaRPr b="1">
              <a:solidFill>
                <a:srgbClr val="1C4587"/>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a:solidFill>
                  <a:srgbClr val="1C4587"/>
                </a:solidFill>
                <a:latin typeface="Times New Roman"/>
                <a:ea typeface="Times New Roman"/>
                <a:cs typeface="Times New Roman"/>
                <a:sym typeface="Times New Roman"/>
              </a:rPr>
              <a:t>Key Result: Find out the issues associated with on-time delivery and  resolve it</a:t>
            </a:r>
            <a:endParaRPr b="1">
              <a:solidFill>
                <a:srgbClr val="1C4587"/>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a:solidFill>
                  <a:srgbClr val="1C4587"/>
                </a:solidFill>
                <a:latin typeface="Times New Roman"/>
                <a:ea typeface="Times New Roman"/>
                <a:cs typeface="Times New Roman"/>
                <a:sym typeface="Times New Roman"/>
              </a:rPr>
              <a:t>Objective: Attract businesses to sell their product in Olist’s platform</a:t>
            </a:r>
            <a:endParaRPr b="1">
              <a:solidFill>
                <a:srgbClr val="1C4587"/>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a:solidFill>
                  <a:srgbClr val="1C4587"/>
                </a:solidFill>
                <a:latin typeface="Times New Roman"/>
                <a:ea typeface="Times New Roman"/>
                <a:cs typeface="Times New Roman"/>
                <a:sym typeface="Times New Roman"/>
              </a:rPr>
              <a:t>Key Result : Reach out to the business personally and explain how Olist can add value to their business</a:t>
            </a:r>
            <a:endParaRPr b="1">
              <a:solidFill>
                <a:srgbClr val="1C4587"/>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a:solidFill>
                  <a:srgbClr val="1C4587"/>
                </a:solidFill>
                <a:latin typeface="Times New Roman"/>
                <a:ea typeface="Times New Roman"/>
                <a:cs typeface="Times New Roman"/>
                <a:sym typeface="Times New Roman"/>
              </a:rPr>
              <a:t>Objective: Helping customers to choose the right product</a:t>
            </a:r>
            <a:endParaRPr b="1">
              <a:solidFill>
                <a:srgbClr val="1C4587"/>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a:solidFill>
                  <a:srgbClr val="1C4587"/>
                </a:solidFill>
                <a:latin typeface="Times New Roman"/>
                <a:ea typeface="Times New Roman"/>
                <a:cs typeface="Times New Roman"/>
                <a:sym typeface="Times New Roman"/>
              </a:rPr>
              <a:t>Key Result : Encourage customer to write reviews, encourage businesses to provide testimonials, and provide product details as much as possible such as details pictures</a:t>
            </a:r>
            <a:endParaRPr b="1">
              <a:solidFill>
                <a:srgbClr val="1C4587"/>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Clr>
                <a:schemeClr val="dk1"/>
              </a:buClr>
              <a:buSzPts val="1100"/>
              <a:buFont typeface="Arial"/>
              <a:buNone/>
            </a:pPr>
            <a:r>
              <a:t/>
            </a:r>
            <a:endParaRPr b="1">
              <a:solidFill>
                <a:srgbClr val="1C4587"/>
              </a:solidFill>
              <a:latin typeface="Times New Roman"/>
              <a:ea typeface="Times New Roman"/>
              <a:cs typeface="Times New Roman"/>
              <a:sym typeface="Times New Roman"/>
            </a:endParaRPr>
          </a:p>
        </p:txBody>
      </p:sp>
      <p:pic>
        <p:nvPicPr>
          <p:cNvPr id="142" name="Google Shape;142;p22"/>
          <p:cNvPicPr preferRelativeResize="0"/>
          <p:nvPr/>
        </p:nvPicPr>
        <p:blipFill>
          <a:blip r:embed="rId3">
            <a:alphaModFix/>
          </a:blip>
          <a:stretch>
            <a:fillRect/>
          </a:stretch>
        </p:blipFill>
        <p:spPr>
          <a:xfrm>
            <a:off x="7763550" y="4530400"/>
            <a:ext cx="1262450" cy="513550"/>
          </a:xfrm>
          <a:prstGeom prst="rect">
            <a:avLst/>
          </a:prstGeom>
          <a:noFill/>
          <a:ln>
            <a:noFill/>
          </a:ln>
        </p:spPr>
      </p:pic>
      <p:pic>
        <p:nvPicPr>
          <p:cNvPr id="143" name="Google Shape;143;p22"/>
          <p:cNvPicPr preferRelativeResize="0"/>
          <p:nvPr/>
        </p:nvPicPr>
        <p:blipFill rotWithShape="1">
          <a:blip r:embed="rId4">
            <a:alphaModFix/>
          </a:blip>
          <a:srcRect b="31059" l="4642" r="3799" t="32166"/>
          <a:stretch/>
        </p:blipFill>
        <p:spPr>
          <a:xfrm>
            <a:off x="132725" y="4600950"/>
            <a:ext cx="1026375" cy="4012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5106"/>
              <a:buFont typeface="Arial"/>
              <a:buNone/>
            </a:pPr>
            <a:r>
              <a:rPr b="1" lang="en" sz="2820">
                <a:solidFill>
                  <a:srgbClr val="1C4587"/>
                </a:solidFill>
                <a:latin typeface="Times New Roman"/>
                <a:ea typeface="Times New Roman"/>
                <a:cs typeface="Times New Roman"/>
                <a:sym typeface="Times New Roman"/>
              </a:rPr>
              <a:t> Recommended OKRs Cont…</a:t>
            </a:r>
            <a:endParaRPr/>
          </a:p>
        </p:txBody>
      </p:sp>
      <p:sp>
        <p:nvSpPr>
          <p:cNvPr id="149" name="Google Shape;149;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b="1" lang="en" sz="1400">
                <a:solidFill>
                  <a:srgbClr val="1C4587"/>
                </a:solidFill>
                <a:latin typeface="Times New Roman"/>
                <a:ea typeface="Times New Roman"/>
                <a:cs typeface="Times New Roman"/>
                <a:sym typeface="Times New Roman"/>
              </a:rPr>
              <a:t>Objective : Improving Customer Satisfaction</a:t>
            </a:r>
            <a:endParaRPr b="1" sz="1400">
              <a:solidFill>
                <a:srgbClr val="1C4587"/>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b="1" lang="en" sz="1400">
                <a:solidFill>
                  <a:srgbClr val="1C4587"/>
                </a:solidFill>
                <a:latin typeface="Times New Roman"/>
                <a:ea typeface="Times New Roman"/>
                <a:cs typeface="Times New Roman"/>
                <a:sym typeface="Times New Roman"/>
              </a:rPr>
              <a:t>Key Result : Ensure to collect 100% customer feedback</a:t>
            </a:r>
            <a:endParaRPr b="1" sz="1400">
              <a:solidFill>
                <a:srgbClr val="1C4587"/>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b="1" lang="en" sz="1400">
                <a:solidFill>
                  <a:srgbClr val="1C4587"/>
                </a:solidFill>
                <a:latin typeface="Times New Roman"/>
                <a:ea typeface="Times New Roman"/>
                <a:cs typeface="Times New Roman"/>
                <a:sym typeface="Times New Roman"/>
              </a:rPr>
              <a:t>Key Result : Increase positive feedback and decrease negative feedback by 10% by end of next quarter.</a:t>
            </a:r>
            <a:endParaRPr b="1" sz="1400">
              <a:solidFill>
                <a:srgbClr val="1C4587"/>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b="1" lang="en" sz="1400">
                <a:solidFill>
                  <a:srgbClr val="1C4587"/>
                </a:solidFill>
                <a:latin typeface="Times New Roman"/>
                <a:ea typeface="Times New Roman"/>
                <a:cs typeface="Times New Roman"/>
                <a:sym typeface="Times New Roman"/>
              </a:rPr>
              <a:t>Objective: Ensure installment paid in timely fashion</a:t>
            </a:r>
            <a:endParaRPr b="1" sz="1400">
              <a:solidFill>
                <a:srgbClr val="1C4587"/>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b="1" lang="en" sz="1400">
                <a:solidFill>
                  <a:srgbClr val="1C4587"/>
                </a:solidFill>
                <a:latin typeface="Times New Roman"/>
                <a:ea typeface="Times New Roman"/>
                <a:cs typeface="Times New Roman"/>
                <a:sym typeface="Times New Roman"/>
              </a:rPr>
              <a:t>Key Result : Find out the issues associated with the installment payment, reach out to customers, and solve it. </a:t>
            </a:r>
            <a:endParaRPr b="1" sz="1400">
              <a:solidFill>
                <a:srgbClr val="1C4587"/>
              </a:solidFill>
              <a:latin typeface="Times New Roman"/>
              <a:ea typeface="Times New Roman"/>
              <a:cs typeface="Times New Roman"/>
              <a:sym typeface="Times New Roman"/>
            </a:endParaRPr>
          </a:p>
          <a:p>
            <a:pPr indent="0" lvl="0" marL="0" rtl="0" algn="l">
              <a:spcBef>
                <a:spcPts val="1200"/>
              </a:spcBef>
              <a:spcAft>
                <a:spcPts val="12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4"/>
          <p:cNvSpPr txBox="1"/>
          <p:nvPr>
            <p:ph type="title"/>
          </p:nvPr>
        </p:nvSpPr>
        <p:spPr>
          <a:xfrm>
            <a:off x="311700" y="1961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b="1" lang="en">
                <a:solidFill>
                  <a:srgbClr val="1C4587"/>
                </a:solidFill>
                <a:latin typeface="Times New Roman"/>
                <a:ea typeface="Times New Roman"/>
                <a:cs typeface="Times New Roman"/>
                <a:sym typeface="Times New Roman"/>
              </a:rPr>
              <a:t>Team Chart </a:t>
            </a:r>
            <a:r>
              <a:rPr lang="en"/>
              <a:t> </a:t>
            </a:r>
            <a:endParaRPr/>
          </a:p>
        </p:txBody>
      </p:sp>
      <p:sp>
        <p:nvSpPr>
          <p:cNvPr id="155" name="Google Shape;155;p24"/>
          <p:cNvSpPr txBox="1"/>
          <p:nvPr/>
        </p:nvSpPr>
        <p:spPr>
          <a:xfrm>
            <a:off x="630525" y="846200"/>
            <a:ext cx="8520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en" sz="1600">
                <a:solidFill>
                  <a:srgbClr val="1C4587"/>
                </a:solidFill>
                <a:latin typeface="Times New Roman"/>
                <a:ea typeface="Times New Roman"/>
                <a:cs typeface="Times New Roman"/>
                <a:sym typeface="Times New Roman"/>
              </a:rPr>
              <a:t>Summary of roles and responsibilities required to achieve the strategy within the organization</a:t>
            </a:r>
            <a:endParaRPr/>
          </a:p>
        </p:txBody>
      </p:sp>
      <p:sp>
        <p:nvSpPr>
          <p:cNvPr id="156" name="Google Shape;156;p24"/>
          <p:cNvSpPr txBox="1"/>
          <p:nvPr/>
        </p:nvSpPr>
        <p:spPr>
          <a:xfrm>
            <a:off x="1028725" y="1277300"/>
            <a:ext cx="3119400" cy="3648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rgbClr val="1C4587"/>
              </a:buClr>
              <a:buSzPts val="1800"/>
              <a:buFont typeface="Times New Roman"/>
              <a:buChar char="●"/>
            </a:pPr>
            <a:r>
              <a:rPr b="1" lang="en" sz="1800">
                <a:solidFill>
                  <a:srgbClr val="1C4587"/>
                </a:solidFill>
                <a:latin typeface="Times New Roman"/>
                <a:ea typeface="Times New Roman"/>
                <a:cs typeface="Times New Roman"/>
                <a:sym typeface="Times New Roman"/>
              </a:rPr>
              <a:t>CTO (Chief Technology Officer) </a:t>
            </a:r>
            <a:endParaRPr b="1" sz="1800">
              <a:solidFill>
                <a:srgbClr val="1C4587"/>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1C4587"/>
              </a:buClr>
              <a:buSzPts val="1800"/>
              <a:buFont typeface="Times New Roman"/>
              <a:buChar char="●"/>
            </a:pPr>
            <a:r>
              <a:rPr b="1" lang="en" sz="1800">
                <a:solidFill>
                  <a:srgbClr val="1C4587"/>
                </a:solidFill>
                <a:latin typeface="Times New Roman"/>
                <a:ea typeface="Times New Roman"/>
                <a:cs typeface="Times New Roman"/>
                <a:sym typeface="Times New Roman"/>
              </a:rPr>
              <a:t>Data Analyst </a:t>
            </a:r>
            <a:endParaRPr b="1" sz="1800">
              <a:solidFill>
                <a:srgbClr val="1C4587"/>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1C4587"/>
              </a:buClr>
              <a:buSzPts val="1800"/>
              <a:buFont typeface="Times New Roman"/>
              <a:buChar char="●"/>
            </a:pPr>
            <a:r>
              <a:rPr b="1" lang="en" sz="1800">
                <a:solidFill>
                  <a:srgbClr val="1C4587"/>
                </a:solidFill>
                <a:latin typeface="Times New Roman"/>
                <a:ea typeface="Times New Roman"/>
                <a:cs typeface="Times New Roman"/>
                <a:sym typeface="Times New Roman"/>
              </a:rPr>
              <a:t>Data Engineer </a:t>
            </a:r>
            <a:endParaRPr b="1" sz="1800">
              <a:solidFill>
                <a:srgbClr val="1C4587"/>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1C4587"/>
              </a:buClr>
              <a:buSzPts val="1800"/>
              <a:buFont typeface="Times New Roman"/>
              <a:buChar char="●"/>
            </a:pPr>
            <a:r>
              <a:rPr b="1" lang="en" sz="1800">
                <a:solidFill>
                  <a:srgbClr val="1C4587"/>
                </a:solidFill>
                <a:latin typeface="Times New Roman"/>
                <a:ea typeface="Times New Roman"/>
                <a:cs typeface="Times New Roman"/>
                <a:sym typeface="Times New Roman"/>
              </a:rPr>
              <a:t>Data Scientist</a:t>
            </a:r>
            <a:endParaRPr b="1" sz="1800">
              <a:solidFill>
                <a:srgbClr val="1C4587"/>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1C4587"/>
              </a:buClr>
              <a:buSzPts val="1800"/>
              <a:buFont typeface="Times New Roman"/>
              <a:buChar char="●"/>
            </a:pPr>
            <a:r>
              <a:rPr b="1" lang="en" sz="1800">
                <a:solidFill>
                  <a:srgbClr val="1C4587"/>
                </a:solidFill>
                <a:latin typeface="Times New Roman"/>
                <a:ea typeface="Times New Roman"/>
                <a:cs typeface="Times New Roman"/>
                <a:sym typeface="Times New Roman"/>
              </a:rPr>
              <a:t>Data Stewards</a:t>
            </a:r>
            <a:endParaRPr b="1" sz="1800">
              <a:solidFill>
                <a:srgbClr val="1C4587"/>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1C4587"/>
              </a:buClr>
              <a:buSzPts val="1800"/>
              <a:buFont typeface="Times New Roman"/>
              <a:buChar char="●"/>
            </a:pPr>
            <a:r>
              <a:rPr b="1" lang="en" sz="1800">
                <a:solidFill>
                  <a:srgbClr val="1C4587"/>
                </a:solidFill>
                <a:latin typeface="Times New Roman"/>
                <a:ea typeface="Times New Roman"/>
                <a:cs typeface="Times New Roman"/>
                <a:sym typeface="Times New Roman"/>
              </a:rPr>
              <a:t>VP Sales</a:t>
            </a:r>
            <a:endParaRPr b="1" sz="1800">
              <a:solidFill>
                <a:srgbClr val="1C4587"/>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1C4587"/>
              </a:buClr>
              <a:buSzPts val="1800"/>
              <a:buFont typeface="Times New Roman"/>
              <a:buChar char="●"/>
            </a:pPr>
            <a:r>
              <a:rPr b="1" lang="en" sz="1800">
                <a:solidFill>
                  <a:srgbClr val="1C4587"/>
                </a:solidFill>
                <a:latin typeface="Times New Roman"/>
                <a:ea typeface="Times New Roman"/>
                <a:cs typeface="Times New Roman"/>
                <a:sym typeface="Times New Roman"/>
              </a:rPr>
              <a:t>Marketing Manager </a:t>
            </a:r>
            <a:endParaRPr b="1" sz="1800">
              <a:solidFill>
                <a:srgbClr val="1C4587"/>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1C4587"/>
              </a:buClr>
              <a:buSzPts val="1800"/>
              <a:buFont typeface="Times New Roman"/>
              <a:buChar char="●"/>
            </a:pPr>
            <a:r>
              <a:rPr b="1" lang="en" sz="1800">
                <a:solidFill>
                  <a:srgbClr val="1C4587"/>
                </a:solidFill>
                <a:latin typeface="Times New Roman"/>
                <a:ea typeface="Times New Roman"/>
                <a:cs typeface="Times New Roman"/>
                <a:sym typeface="Times New Roman"/>
              </a:rPr>
              <a:t>Digital Marketing Analyst </a:t>
            </a:r>
            <a:endParaRPr b="1" sz="1800">
              <a:solidFill>
                <a:srgbClr val="1C4587"/>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rgbClr val="1C4587"/>
              </a:buClr>
              <a:buSzPts val="1800"/>
              <a:buFont typeface="Times New Roman"/>
              <a:buChar char="●"/>
            </a:pPr>
            <a:r>
              <a:rPr b="1" lang="en" sz="1800">
                <a:solidFill>
                  <a:srgbClr val="1C4587"/>
                </a:solidFill>
                <a:latin typeface="Times New Roman"/>
                <a:ea typeface="Times New Roman"/>
                <a:cs typeface="Times New Roman"/>
                <a:sym typeface="Times New Roman"/>
              </a:rPr>
              <a:t>Operations Manager </a:t>
            </a:r>
            <a:endParaRPr b="1" sz="1600">
              <a:solidFill>
                <a:srgbClr val="1C4587"/>
              </a:solidFill>
              <a:latin typeface="Times New Roman"/>
              <a:ea typeface="Times New Roman"/>
              <a:cs typeface="Times New Roman"/>
              <a:sym typeface="Times New Roman"/>
            </a:endParaRPr>
          </a:p>
        </p:txBody>
      </p:sp>
      <p:pic>
        <p:nvPicPr>
          <p:cNvPr id="157" name="Google Shape;157;p24"/>
          <p:cNvPicPr preferRelativeResize="0"/>
          <p:nvPr/>
        </p:nvPicPr>
        <p:blipFill>
          <a:blip r:embed="rId3">
            <a:alphaModFix/>
          </a:blip>
          <a:stretch>
            <a:fillRect/>
          </a:stretch>
        </p:blipFill>
        <p:spPr>
          <a:xfrm>
            <a:off x="7763550" y="4530400"/>
            <a:ext cx="1262450" cy="513550"/>
          </a:xfrm>
          <a:prstGeom prst="rect">
            <a:avLst/>
          </a:prstGeom>
          <a:noFill/>
          <a:ln>
            <a:noFill/>
          </a:ln>
        </p:spPr>
      </p:pic>
      <p:pic>
        <p:nvPicPr>
          <p:cNvPr id="158" name="Google Shape;158;p24"/>
          <p:cNvPicPr preferRelativeResize="0"/>
          <p:nvPr/>
        </p:nvPicPr>
        <p:blipFill rotWithShape="1">
          <a:blip r:embed="rId4">
            <a:alphaModFix/>
          </a:blip>
          <a:srcRect b="31059" l="4642" r="3799" t="32166"/>
          <a:stretch/>
        </p:blipFill>
        <p:spPr>
          <a:xfrm>
            <a:off x="132725" y="4600950"/>
            <a:ext cx="1026375" cy="401225"/>
          </a:xfrm>
          <a:prstGeom prst="rect">
            <a:avLst/>
          </a:prstGeom>
          <a:noFill/>
          <a:ln>
            <a:noFill/>
          </a:ln>
        </p:spPr>
      </p:pic>
      <p:pic>
        <p:nvPicPr>
          <p:cNvPr id="159" name="Google Shape;159;p24"/>
          <p:cNvPicPr preferRelativeResize="0"/>
          <p:nvPr/>
        </p:nvPicPr>
        <p:blipFill>
          <a:blip r:embed="rId5">
            <a:alphaModFix/>
          </a:blip>
          <a:stretch>
            <a:fillRect/>
          </a:stretch>
        </p:blipFill>
        <p:spPr>
          <a:xfrm>
            <a:off x="3839100" y="2649150"/>
            <a:ext cx="5186900" cy="2071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idx="1" type="subTitle"/>
          </p:nvPr>
        </p:nvSpPr>
        <p:spPr>
          <a:xfrm>
            <a:off x="4692825" y="1516575"/>
            <a:ext cx="3724800" cy="2197500"/>
          </a:xfrm>
          <a:prstGeom prst="rect">
            <a:avLst/>
          </a:prstGeom>
          <a:noFill/>
          <a:ln>
            <a:noFill/>
          </a:ln>
        </p:spPr>
        <p:txBody>
          <a:bodyPr anchorCtr="0" anchor="t" bIns="91425" lIns="91425" spcFirstLastPara="1" rIns="91425" wrap="square" tIns="91425">
            <a:normAutofit fontScale="32500"/>
          </a:bodyPr>
          <a:lstStyle/>
          <a:p>
            <a:pPr indent="0" lvl="0" marL="0" rtl="0" algn="l">
              <a:lnSpc>
                <a:spcPct val="200000"/>
              </a:lnSpc>
              <a:spcBef>
                <a:spcPts val="0"/>
              </a:spcBef>
              <a:spcAft>
                <a:spcPts val="0"/>
              </a:spcAft>
              <a:buSzPct val="57142"/>
              <a:buNone/>
            </a:pPr>
            <a:r>
              <a:rPr lang="en"/>
              <a:t>Eli Rogers is a trying to become a profitable seller. She is looking too determine which products sell the best for each of her future competitors. She is trying to determine what are the most profitable items sold. So that she knows what items too begin selling. Allowing her to invest her time competing only for the most profitable items. She is a 23 years old Single women. She is hard working but lacks experience.</a:t>
            </a:r>
            <a:endParaRPr/>
          </a:p>
        </p:txBody>
      </p:sp>
      <p:sp>
        <p:nvSpPr>
          <p:cNvPr id="165" name="Google Shape;165;p25"/>
          <p:cNvSpPr txBox="1"/>
          <p:nvPr/>
        </p:nvSpPr>
        <p:spPr>
          <a:xfrm>
            <a:off x="1838500" y="994350"/>
            <a:ext cx="4120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sng" cap="none" strike="noStrike">
                <a:solidFill>
                  <a:srgbClr val="000000"/>
                </a:solidFill>
                <a:latin typeface="Lato"/>
                <a:ea typeface="Lato"/>
                <a:cs typeface="Lato"/>
                <a:sym typeface="Lato"/>
              </a:rPr>
              <a:t>Persona Seller</a:t>
            </a:r>
            <a:endParaRPr b="0" i="0" sz="1400" u="sng" cap="none" strike="noStrike">
              <a:solidFill>
                <a:srgbClr val="000000"/>
              </a:solidFill>
              <a:latin typeface="Lato"/>
              <a:ea typeface="Lato"/>
              <a:cs typeface="Lato"/>
              <a:sym typeface="Lato"/>
            </a:endParaRPr>
          </a:p>
        </p:txBody>
      </p:sp>
      <p:pic>
        <p:nvPicPr>
          <p:cNvPr id="166" name="Google Shape;166;p25"/>
          <p:cNvPicPr preferRelativeResize="0"/>
          <p:nvPr/>
        </p:nvPicPr>
        <p:blipFill rotWithShape="1">
          <a:blip r:embed="rId3">
            <a:alphaModFix/>
          </a:blip>
          <a:srcRect b="8800" l="0" r="0" t="0"/>
          <a:stretch/>
        </p:blipFill>
        <p:spPr>
          <a:xfrm>
            <a:off x="1424725" y="1516575"/>
            <a:ext cx="2428500" cy="2392925"/>
          </a:xfrm>
          <a:prstGeom prst="rect">
            <a:avLst/>
          </a:prstGeom>
          <a:noFill/>
          <a:ln>
            <a:noFill/>
          </a:ln>
        </p:spPr>
      </p:pic>
      <p:pic>
        <p:nvPicPr>
          <p:cNvPr id="167" name="Google Shape;167;p25"/>
          <p:cNvPicPr preferRelativeResize="0"/>
          <p:nvPr/>
        </p:nvPicPr>
        <p:blipFill>
          <a:blip r:embed="rId4">
            <a:alphaModFix/>
          </a:blip>
          <a:stretch>
            <a:fillRect/>
          </a:stretch>
        </p:blipFill>
        <p:spPr>
          <a:xfrm>
            <a:off x="7763550" y="4530400"/>
            <a:ext cx="1262450" cy="513550"/>
          </a:xfrm>
          <a:prstGeom prst="rect">
            <a:avLst/>
          </a:prstGeom>
          <a:noFill/>
          <a:ln>
            <a:noFill/>
          </a:ln>
        </p:spPr>
      </p:pic>
      <p:pic>
        <p:nvPicPr>
          <p:cNvPr id="168" name="Google Shape;168;p25"/>
          <p:cNvPicPr preferRelativeResize="0"/>
          <p:nvPr/>
        </p:nvPicPr>
        <p:blipFill rotWithShape="1">
          <a:blip r:embed="rId5">
            <a:alphaModFix/>
          </a:blip>
          <a:srcRect b="31059" l="4642" r="3799" t="32166"/>
          <a:stretch/>
        </p:blipFill>
        <p:spPr>
          <a:xfrm>
            <a:off x="132725" y="4600950"/>
            <a:ext cx="1026375" cy="401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6"/>
          <p:cNvPicPr preferRelativeResize="0"/>
          <p:nvPr/>
        </p:nvPicPr>
        <p:blipFill rotWithShape="1">
          <a:blip r:embed="rId3">
            <a:alphaModFix/>
          </a:blip>
          <a:srcRect b="72787" l="0" r="0" t="5124"/>
          <a:stretch/>
        </p:blipFill>
        <p:spPr>
          <a:xfrm>
            <a:off x="152400" y="1159850"/>
            <a:ext cx="8839199" cy="980050"/>
          </a:xfrm>
          <a:prstGeom prst="rect">
            <a:avLst/>
          </a:prstGeom>
          <a:noFill/>
          <a:ln>
            <a:noFill/>
          </a:ln>
        </p:spPr>
      </p:pic>
      <p:pic>
        <p:nvPicPr>
          <p:cNvPr id="174" name="Google Shape;174;p26"/>
          <p:cNvPicPr preferRelativeResize="0"/>
          <p:nvPr/>
        </p:nvPicPr>
        <p:blipFill rotWithShape="1">
          <a:blip r:embed="rId4">
            <a:alphaModFix/>
          </a:blip>
          <a:srcRect b="85222" l="5561" r="82136" t="9617"/>
          <a:stretch/>
        </p:blipFill>
        <p:spPr>
          <a:xfrm>
            <a:off x="643825" y="1587850"/>
            <a:ext cx="1087374" cy="228925"/>
          </a:xfrm>
          <a:prstGeom prst="rect">
            <a:avLst/>
          </a:prstGeom>
          <a:noFill/>
          <a:ln>
            <a:noFill/>
          </a:ln>
        </p:spPr>
      </p:pic>
      <p:pic>
        <p:nvPicPr>
          <p:cNvPr id="175" name="Google Shape;175;p26"/>
          <p:cNvPicPr preferRelativeResize="0"/>
          <p:nvPr/>
        </p:nvPicPr>
        <p:blipFill rotWithShape="1">
          <a:blip r:embed="rId5">
            <a:alphaModFix/>
          </a:blip>
          <a:srcRect b="86820" l="23907" r="62657" t="9617"/>
          <a:stretch/>
        </p:blipFill>
        <p:spPr>
          <a:xfrm>
            <a:off x="2341750" y="1587850"/>
            <a:ext cx="1187500" cy="158024"/>
          </a:xfrm>
          <a:prstGeom prst="rect">
            <a:avLst/>
          </a:prstGeom>
          <a:noFill/>
          <a:ln>
            <a:noFill/>
          </a:ln>
        </p:spPr>
      </p:pic>
      <p:pic>
        <p:nvPicPr>
          <p:cNvPr id="176" name="Google Shape;176;p26"/>
          <p:cNvPicPr preferRelativeResize="0"/>
          <p:nvPr/>
        </p:nvPicPr>
        <p:blipFill rotWithShape="1">
          <a:blip r:embed="rId6">
            <a:alphaModFix/>
          </a:blip>
          <a:srcRect b="89932" l="44437" r="43178" t="14580"/>
          <a:stretch/>
        </p:blipFill>
        <p:spPr>
          <a:xfrm flipH="1" rot="10800000">
            <a:off x="4156600" y="1531576"/>
            <a:ext cx="1094526" cy="200300"/>
          </a:xfrm>
          <a:prstGeom prst="rect">
            <a:avLst/>
          </a:prstGeom>
          <a:noFill/>
          <a:ln>
            <a:noFill/>
          </a:ln>
        </p:spPr>
      </p:pic>
      <p:pic>
        <p:nvPicPr>
          <p:cNvPr id="177" name="Google Shape;177;p26"/>
          <p:cNvPicPr preferRelativeResize="0"/>
          <p:nvPr/>
        </p:nvPicPr>
        <p:blipFill rotWithShape="1">
          <a:blip r:embed="rId7">
            <a:alphaModFix/>
          </a:blip>
          <a:srcRect b="85222" l="62461" r="25154" t="10262"/>
          <a:stretch/>
        </p:blipFill>
        <p:spPr>
          <a:xfrm>
            <a:off x="5902100" y="1540275"/>
            <a:ext cx="1094526" cy="200300"/>
          </a:xfrm>
          <a:prstGeom prst="rect">
            <a:avLst/>
          </a:prstGeom>
          <a:noFill/>
          <a:ln>
            <a:noFill/>
          </a:ln>
        </p:spPr>
      </p:pic>
      <p:pic>
        <p:nvPicPr>
          <p:cNvPr id="178" name="Google Shape;178;p26"/>
          <p:cNvPicPr preferRelativeResize="0"/>
          <p:nvPr/>
        </p:nvPicPr>
        <p:blipFill rotWithShape="1">
          <a:blip r:embed="rId7">
            <a:alphaModFix/>
          </a:blip>
          <a:srcRect b="85223" l="82524" r="5172" t="8838"/>
          <a:stretch/>
        </p:blipFill>
        <p:spPr>
          <a:xfrm>
            <a:off x="7599425" y="1553350"/>
            <a:ext cx="1087374" cy="263425"/>
          </a:xfrm>
          <a:prstGeom prst="rect">
            <a:avLst/>
          </a:prstGeom>
          <a:noFill/>
          <a:ln>
            <a:noFill/>
          </a:ln>
        </p:spPr>
      </p:pic>
      <p:sp>
        <p:nvSpPr>
          <p:cNvPr id="179" name="Google Shape;179;p26"/>
          <p:cNvSpPr txBox="1"/>
          <p:nvPr/>
        </p:nvSpPr>
        <p:spPr>
          <a:xfrm>
            <a:off x="567325" y="1353000"/>
            <a:ext cx="12639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Lato"/>
                <a:ea typeface="Lato"/>
                <a:cs typeface="Lato"/>
                <a:sym typeface="Lato"/>
              </a:rPr>
              <a:t>Needs to </a:t>
            </a:r>
            <a:r>
              <a:rPr lang="en" sz="1000">
                <a:solidFill>
                  <a:schemeClr val="lt1"/>
                </a:solidFill>
                <a:latin typeface="Lato"/>
                <a:ea typeface="Lato"/>
                <a:cs typeface="Lato"/>
                <a:sym typeface="Lato"/>
              </a:rPr>
              <a:t>select the most profitable items to sell</a:t>
            </a:r>
            <a:endParaRPr b="0" i="0" sz="1000" u="none" cap="none" strike="noStrike">
              <a:solidFill>
                <a:schemeClr val="lt1"/>
              </a:solidFill>
              <a:latin typeface="Lato"/>
              <a:ea typeface="Lato"/>
              <a:cs typeface="Lato"/>
              <a:sym typeface="Lato"/>
            </a:endParaRPr>
          </a:p>
        </p:txBody>
      </p:sp>
      <p:sp>
        <p:nvSpPr>
          <p:cNvPr id="180" name="Google Shape;180;p26"/>
          <p:cNvSpPr txBox="1"/>
          <p:nvPr/>
        </p:nvSpPr>
        <p:spPr>
          <a:xfrm>
            <a:off x="2319925" y="1276800"/>
            <a:ext cx="12639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Lato"/>
                <a:ea typeface="Lato"/>
                <a:cs typeface="Lato"/>
                <a:sym typeface="Lato"/>
              </a:rPr>
              <a:t>Considers </a:t>
            </a:r>
            <a:r>
              <a:rPr lang="en" sz="1000">
                <a:solidFill>
                  <a:schemeClr val="lt1"/>
                </a:solidFill>
                <a:latin typeface="Lato"/>
                <a:ea typeface="Lato"/>
                <a:cs typeface="Lato"/>
                <a:sym typeface="Lato"/>
              </a:rPr>
              <a:t>reviews, orders, customers, payments and other variables</a:t>
            </a:r>
            <a:endParaRPr b="0" i="0" sz="1000" u="none" cap="none" strike="noStrike">
              <a:solidFill>
                <a:schemeClr val="lt1"/>
              </a:solidFill>
              <a:latin typeface="Lato"/>
              <a:ea typeface="Lato"/>
              <a:cs typeface="Lato"/>
              <a:sym typeface="Lato"/>
            </a:endParaRPr>
          </a:p>
        </p:txBody>
      </p:sp>
      <p:sp>
        <p:nvSpPr>
          <p:cNvPr id="181" name="Google Shape;181;p26"/>
          <p:cNvSpPr txBox="1"/>
          <p:nvPr/>
        </p:nvSpPr>
        <p:spPr>
          <a:xfrm>
            <a:off x="5653800" y="1353000"/>
            <a:ext cx="13590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lt1"/>
                </a:solidFill>
                <a:latin typeface="Lato"/>
                <a:ea typeface="Lato"/>
                <a:cs typeface="Lato"/>
                <a:sym typeface="Lato"/>
              </a:rPr>
              <a:t>Determine which items are most profitable </a:t>
            </a:r>
            <a:endParaRPr b="0" i="0" sz="1000" u="none" cap="none" strike="noStrike">
              <a:solidFill>
                <a:schemeClr val="lt1"/>
              </a:solidFill>
              <a:latin typeface="Lato"/>
              <a:ea typeface="Lato"/>
              <a:cs typeface="Lato"/>
              <a:sym typeface="Lato"/>
            </a:endParaRPr>
          </a:p>
        </p:txBody>
      </p:sp>
      <p:sp>
        <p:nvSpPr>
          <p:cNvPr id="182" name="Google Shape;182;p26"/>
          <p:cNvSpPr txBox="1"/>
          <p:nvPr/>
        </p:nvSpPr>
        <p:spPr>
          <a:xfrm>
            <a:off x="4007050" y="1276800"/>
            <a:ext cx="12441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Lato"/>
                <a:ea typeface="Lato"/>
                <a:cs typeface="Lato"/>
                <a:sym typeface="Lato"/>
              </a:rPr>
              <a:t>Determine</a:t>
            </a:r>
            <a:r>
              <a:rPr lang="en" sz="1000">
                <a:solidFill>
                  <a:schemeClr val="lt1"/>
                </a:solidFill>
                <a:latin typeface="Lato"/>
                <a:ea typeface="Lato"/>
                <a:cs typeface="Lato"/>
                <a:sym typeface="Lato"/>
              </a:rPr>
              <a:t> what  factors contributes to making an item profitable</a:t>
            </a:r>
            <a:endParaRPr b="0" i="0" sz="1000" u="none" cap="none" strike="noStrike">
              <a:solidFill>
                <a:schemeClr val="lt1"/>
              </a:solidFill>
              <a:latin typeface="Lato"/>
              <a:ea typeface="Lato"/>
              <a:cs typeface="Lato"/>
              <a:sym typeface="Lato"/>
            </a:endParaRPr>
          </a:p>
        </p:txBody>
      </p:sp>
      <p:sp>
        <p:nvSpPr>
          <p:cNvPr id="183" name="Google Shape;183;p26"/>
          <p:cNvSpPr txBox="1"/>
          <p:nvPr/>
        </p:nvSpPr>
        <p:spPr>
          <a:xfrm>
            <a:off x="7508325" y="1496700"/>
            <a:ext cx="1094400" cy="338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lt1"/>
                </a:solidFill>
                <a:latin typeface="Lato"/>
                <a:ea typeface="Lato"/>
                <a:cs typeface="Lato"/>
                <a:sym typeface="Lato"/>
              </a:rPr>
              <a:t>Start Selling</a:t>
            </a:r>
            <a:endParaRPr b="0" i="0" sz="1000" u="none" cap="none" strike="noStrike">
              <a:solidFill>
                <a:schemeClr val="lt1"/>
              </a:solidFill>
              <a:latin typeface="Lato"/>
              <a:ea typeface="Lato"/>
              <a:cs typeface="Lato"/>
              <a:sym typeface="Lato"/>
            </a:endParaRPr>
          </a:p>
        </p:txBody>
      </p:sp>
      <p:sp>
        <p:nvSpPr>
          <p:cNvPr id="184" name="Google Shape;184;p26"/>
          <p:cNvSpPr txBox="1"/>
          <p:nvPr/>
        </p:nvSpPr>
        <p:spPr>
          <a:xfrm>
            <a:off x="2734450" y="417325"/>
            <a:ext cx="4120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800" u="sng" cap="none" strike="noStrike">
                <a:solidFill>
                  <a:srgbClr val="1C4587"/>
                </a:solidFill>
                <a:latin typeface="Times New Roman"/>
                <a:ea typeface="Times New Roman"/>
                <a:cs typeface="Times New Roman"/>
                <a:sym typeface="Times New Roman"/>
              </a:rPr>
              <a:t>Journey Map Seller</a:t>
            </a:r>
            <a:endParaRPr b="1" i="0" sz="1800" u="sng" cap="none" strike="noStrike">
              <a:solidFill>
                <a:srgbClr val="1C4587"/>
              </a:solidFill>
              <a:latin typeface="Times New Roman"/>
              <a:ea typeface="Times New Roman"/>
              <a:cs typeface="Times New Roman"/>
              <a:sym typeface="Times New Roman"/>
            </a:endParaRPr>
          </a:p>
        </p:txBody>
      </p:sp>
      <p:pic>
        <p:nvPicPr>
          <p:cNvPr id="185" name="Google Shape;185;p26"/>
          <p:cNvPicPr preferRelativeResize="0"/>
          <p:nvPr/>
        </p:nvPicPr>
        <p:blipFill>
          <a:blip r:embed="rId8">
            <a:alphaModFix/>
          </a:blip>
          <a:stretch>
            <a:fillRect/>
          </a:stretch>
        </p:blipFill>
        <p:spPr>
          <a:xfrm>
            <a:off x="874925" y="2264600"/>
            <a:ext cx="7534275" cy="2343150"/>
          </a:xfrm>
          <a:prstGeom prst="rect">
            <a:avLst/>
          </a:prstGeom>
          <a:noFill/>
          <a:ln>
            <a:noFill/>
          </a:ln>
        </p:spPr>
      </p:pic>
      <p:pic>
        <p:nvPicPr>
          <p:cNvPr id="186" name="Google Shape;186;p26"/>
          <p:cNvPicPr preferRelativeResize="0"/>
          <p:nvPr/>
        </p:nvPicPr>
        <p:blipFill>
          <a:blip r:embed="rId9">
            <a:alphaModFix/>
          </a:blip>
          <a:stretch>
            <a:fillRect/>
          </a:stretch>
        </p:blipFill>
        <p:spPr>
          <a:xfrm>
            <a:off x="7763550" y="4530400"/>
            <a:ext cx="1262450" cy="513550"/>
          </a:xfrm>
          <a:prstGeom prst="rect">
            <a:avLst/>
          </a:prstGeom>
          <a:noFill/>
          <a:ln>
            <a:noFill/>
          </a:ln>
        </p:spPr>
      </p:pic>
      <p:pic>
        <p:nvPicPr>
          <p:cNvPr id="187" name="Google Shape;187;p26"/>
          <p:cNvPicPr preferRelativeResize="0"/>
          <p:nvPr/>
        </p:nvPicPr>
        <p:blipFill rotWithShape="1">
          <a:blip r:embed="rId10">
            <a:alphaModFix/>
          </a:blip>
          <a:srcRect b="31059" l="4642" r="3799" t="32166"/>
          <a:stretch/>
        </p:blipFill>
        <p:spPr>
          <a:xfrm>
            <a:off x="132725" y="4600950"/>
            <a:ext cx="1026375" cy="401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idx="1" type="subTitle"/>
          </p:nvPr>
        </p:nvSpPr>
        <p:spPr>
          <a:xfrm>
            <a:off x="4692825" y="1516575"/>
            <a:ext cx="3724800" cy="2197500"/>
          </a:xfrm>
          <a:prstGeom prst="rect">
            <a:avLst/>
          </a:prstGeom>
          <a:noFill/>
          <a:ln>
            <a:noFill/>
          </a:ln>
        </p:spPr>
        <p:txBody>
          <a:bodyPr anchorCtr="0" anchor="t" bIns="91425" lIns="91425" spcFirstLastPara="1" rIns="91425" wrap="square" tIns="91425">
            <a:normAutofit fontScale="32500"/>
          </a:bodyPr>
          <a:lstStyle/>
          <a:p>
            <a:pPr indent="0" lvl="0" marL="0" rtl="0" algn="l">
              <a:lnSpc>
                <a:spcPct val="200000"/>
              </a:lnSpc>
              <a:spcBef>
                <a:spcPts val="0"/>
              </a:spcBef>
              <a:spcAft>
                <a:spcPts val="0"/>
              </a:spcAft>
              <a:buSzPct val="35555"/>
              <a:buNone/>
            </a:pPr>
            <a:r>
              <a:rPr b="1" lang="en" sz="4500">
                <a:solidFill>
                  <a:srgbClr val="1C4587"/>
                </a:solidFill>
                <a:latin typeface="Times New Roman"/>
                <a:ea typeface="Times New Roman"/>
                <a:cs typeface="Times New Roman"/>
                <a:sym typeface="Times New Roman"/>
              </a:rPr>
              <a:t>James Cutter is trying to look for a birthday present for his teenage daughter. He is looking for an inexpensive item that has good reviews, and reliable sellers associated with it. He is 49 years old</a:t>
            </a:r>
            <a:r>
              <a:rPr lang="en"/>
              <a:t>.</a:t>
            </a:r>
            <a:endParaRPr/>
          </a:p>
        </p:txBody>
      </p:sp>
      <p:sp>
        <p:nvSpPr>
          <p:cNvPr id="193" name="Google Shape;193;p27"/>
          <p:cNvSpPr txBox="1"/>
          <p:nvPr/>
        </p:nvSpPr>
        <p:spPr>
          <a:xfrm>
            <a:off x="1838500" y="994350"/>
            <a:ext cx="4120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800" u="sng" cap="none" strike="noStrike">
                <a:solidFill>
                  <a:srgbClr val="1C4587"/>
                </a:solidFill>
                <a:latin typeface="Times New Roman"/>
                <a:ea typeface="Times New Roman"/>
                <a:cs typeface="Times New Roman"/>
                <a:sym typeface="Times New Roman"/>
              </a:rPr>
              <a:t>Persona </a:t>
            </a:r>
            <a:r>
              <a:rPr b="1" lang="en" sz="1800" u="sng">
                <a:solidFill>
                  <a:srgbClr val="1C4587"/>
                </a:solidFill>
                <a:latin typeface="Times New Roman"/>
                <a:ea typeface="Times New Roman"/>
                <a:cs typeface="Times New Roman"/>
                <a:sym typeface="Times New Roman"/>
              </a:rPr>
              <a:t>Customer</a:t>
            </a:r>
            <a:endParaRPr b="1" i="0" sz="1800" u="sng" cap="none" strike="noStrike">
              <a:solidFill>
                <a:srgbClr val="1C4587"/>
              </a:solidFill>
              <a:latin typeface="Times New Roman"/>
              <a:ea typeface="Times New Roman"/>
              <a:cs typeface="Times New Roman"/>
              <a:sym typeface="Times New Roman"/>
            </a:endParaRPr>
          </a:p>
        </p:txBody>
      </p:sp>
      <p:pic>
        <p:nvPicPr>
          <p:cNvPr id="194" name="Google Shape;194;p27"/>
          <p:cNvPicPr preferRelativeResize="0"/>
          <p:nvPr/>
        </p:nvPicPr>
        <p:blipFill>
          <a:blip r:embed="rId3">
            <a:alphaModFix/>
          </a:blip>
          <a:stretch>
            <a:fillRect/>
          </a:stretch>
        </p:blipFill>
        <p:spPr>
          <a:xfrm>
            <a:off x="1460950" y="1592775"/>
            <a:ext cx="2604525" cy="2427850"/>
          </a:xfrm>
          <a:prstGeom prst="rect">
            <a:avLst/>
          </a:prstGeom>
          <a:noFill/>
          <a:ln>
            <a:noFill/>
          </a:ln>
        </p:spPr>
      </p:pic>
      <p:pic>
        <p:nvPicPr>
          <p:cNvPr id="195" name="Google Shape;195;p27"/>
          <p:cNvPicPr preferRelativeResize="0"/>
          <p:nvPr/>
        </p:nvPicPr>
        <p:blipFill>
          <a:blip r:embed="rId4">
            <a:alphaModFix/>
          </a:blip>
          <a:stretch>
            <a:fillRect/>
          </a:stretch>
        </p:blipFill>
        <p:spPr>
          <a:xfrm>
            <a:off x="7763550" y="4530400"/>
            <a:ext cx="1262450" cy="513550"/>
          </a:xfrm>
          <a:prstGeom prst="rect">
            <a:avLst/>
          </a:prstGeom>
          <a:noFill/>
          <a:ln>
            <a:noFill/>
          </a:ln>
        </p:spPr>
      </p:pic>
      <p:pic>
        <p:nvPicPr>
          <p:cNvPr id="196" name="Google Shape;196;p27"/>
          <p:cNvPicPr preferRelativeResize="0"/>
          <p:nvPr/>
        </p:nvPicPr>
        <p:blipFill rotWithShape="1">
          <a:blip r:embed="rId5">
            <a:alphaModFix/>
          </a:blip>
          <a:srcRect b="31059" l="4642" r="3799" t="32166"/>
          <a:stretch/>
        </p:blipFill>
        <p:spPr>
          <a:xfrm>
            <a:off x="132725" y="4600950"/>
            <a:ext cx="1026375" cy="401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8"/>
          <p:cNvPicPr preferRelativeResize="0"/>
          <p:nvPr/>
        </p:nvPicPr>
        <p:blipFill rotWithShape="1">
          <a:blip r:embed="rId3">
            <a:alphaModFix/>
          </a:blip>
          <a:srcRect b="72787" l="0" r="0" t="5124"/>
          <a:stretch/>
        </p:blipFill>
        <p:spPr>
          <a:xfrm>
            <a:off x="152400" y="1007450"/>
            <a:ext cx="8839199" cy="980050"/>
          </a:xfrm>
          <a:prstGeom prst="rect">
            <a:avLst/>
          </a:prstGeom>
          <a:noFill/>
          <a:ln>
            <a:noFill/>
          </a:ln>
        </p:spPr>
      </p:pic>
      <p:pic>
        <p:nvPicPr>
          <p:cNvPr id="202" name="Google Shape;202;p28"/>
          <p:cNvPicPr preferRelativeResize="0"/>
          <p:nvPr/>
        </p:nvPicPr>
        <p:blipFill rotWithShape="1">
          <a:blip r:embed="rId4">
            <a:alphaModFix/>
          </a:blip>
          <a:srcRect b="85222" l="5561" r="82136" t="9617"/>
          <a:stretch/>
        </p:blipFill>
        <p:spPr>
          <a:xfrm>
            <a:off x="643825" y="1435450"/>
            <a:ext cx="1087374" cy="228925"/>
          </a:xfrm>
          <a:prstGeom prst="rect">
            <a:avLst/>
          </a:prstGeom>
          <a:noFill/>
          <a:ln>
            <a:noFill/>
          </a:ln>
        </p:spPr>
      </p:pic>
      <p:pic>
        <p:nvPicPr>
          <p:cNvPr id="203" name="Google Shape;203;p28"/>
          <p:cNvPicPr preferRelativeResize="0"/>
          <p:nvPr/>
        </p:nvPicPr>
        <p:blipFill rotWithShape="1">
          <a:blip r:embed="rId5">
            <a:alphaModFix/>
          </a:blip>
          <a:srcRect b="86820" l="23907" r="62657" t="9617"/>
          <a:stretch/>
        </p:blipFill>
        <p:spPr>
          <a:xfrm>
            <a:off x="2341750" y="1435450"/>
            <a:ext cx="1187500" cy="158024"/>
          </a:xfrm>
          <a:prstGeom prst="rect">
            <a:avLst/>
          </a:prstGeom>
          <a:noFill/>
          <a:ln>
            <a:noFill/>
          </a:ln>
        </p:spPr>
      </p:pic>
      <p:pic>
        <p:nvPicPr>
          <p:cNvPr id="204" name="Google Shape;204;p28"/>
          <p:cNvPicPr preferRelativeResize="0"/>
          <p:nvPr/>
        </p:nvPicPr>
        <p:blipFill rotWithShape="1">
          <a:blip r:embed="rId6">
            <a:alphaModFix/>
          </a:blip>
          <a:srcRect b="89932" l="44437" r="43178" t="14580"/>
          <a:stretch/>
        </p:blipFill>
        <p:spPr>
          <a:xfrm flipH="1" rot="10800000">
            <a:off x="4156600" y="1379176"/>
            <a:ext cx="1094526" cy="200300"/>
          </a:xfrm>
          <a:prstGeom prst="rect">
            <a:avLst/>
          </a:prstGeom>
          <a:noFill/>
          <a:ln>
            <a:noFill/>
          </a:ln>
        </p:spPr>
      </p:pic>
      <p:pic>
        <p:nvPicPr>
          <p:cNvPr id="205" name="Google Shape;205;p28"/>
          <p:cNvPicPr preferRelativeResize="0"/>
          <p:nvPr/>
        </p:nvPicPr>
        <p:blipFill rotWithShape="1">
          <a:blip r:embed="rId7">
            <a:alphaModFix/>
          </a:blip>
          <a:srcRect b="85222" l="62461" r="25154" t="10262"/>
          <a:stretch/>
        </p:blipFill>
        <p:spPr>
          <a:xfrm>
            <a:off x="5902100" y="1387875"/>
            <a:ext cx="1094526" cy="200300"/>
          </a:xfrm>
          <a:prstGeom prst="rect">
            <a:avLst/>
          </a:prstGeom>
          <a:noFill/>
          <a:ln>
            <a:noFill/>
          </a:ln>
        </p:spPr>
      </p:pic>
      <p:pic>
        <p:nvPicPr>
          <p:cNvPr id="206" name="Google Shape;206;p28"/>
          <p:cNvPicPr preferRelativeResize="0"/>
          <p:nvPr/>
        </p:nvPicPr>
        <p:blipFill rotWithShape="1">
          <a:blip r:embed="rId7">
            <a:alphaModFix/>
          </a:blip>
          <a:srcRect b="85223" l="82524" r="5172" t="8838"/>
          <a:stretch/>
        </p:blipFill>
        <p:spPr>
          <a:xfrm>
            <a:off x="7599425" y="1400950"/>
            <a:ext cx="1087374" cy="263425"/>
          </a:xfrm>
          <a:prstGeom prst="rect">
            <a:avLst/>
          </a:prstGeom>
          <a:noFill/>
          <a:ln>
            <a:noFill/>
          </a:ln>
        </p:spPr>
      </p:pic>
      <p:sp>
        <p:nvSpPr>
          <p:cNvPr id="207" name="Google Shape;207;p28"/>
          <p:cNvSpPr txBox="1"/>
          <p:nvPr/>
        </p:nvSpPr>
        <p:spPr>
          <a:xfrm>
            <a:off x="567325" y="1276350"/>
            <a:ext cx="12639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lt1"/>
                </a:solidFill>
                <a:latin typeface="Lato"/>
                <a:ea typeface="Lato"/>
                <a:cs typeface="Lato"/>
                <a:sym typeface="Lato"/>
              </a:rPr>
              <a:t>Look for inexpensive Items</a:t>
            </a:r>
            <a:endParaRPr b="0" i="0" sz="1000" u="none" cap="none" strike="noStrike">
              <a:solidFill>
                <a:schemeClr val="lt1"/>
              </a:solidFill>
              <a:latin typeface="Lato"/>
              <a:ea typeface="Lato"/>
              <a:cs typeface="Lato"/>
              <a:sym typeface="Lato"/>
            </a:endParaRPr>
          </a:p>
        </p:txBody>
      </p:sp>
      <p:sp>
        <p:nvSpPr>
          <p:cNvPr id="208" name="Google Shape;208;p28"/>
          <p:cNvSpPr txBox="1"/>
          <p:nvPr/>
        </p:nvSpPr>
        <p:spPr>
          <a:xfrm>
            <a:off x="2319925" y="1124400"/>
            <a:ext cx="12639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lt1"/>
                </a:solidFill>
                <a:latin typeface="Lato"/>
                <a:ea typeface="Lato"/>
                <a:cs typeface="Lato"/>
                <a:sym typeface="Lato"/>
              </a:rPr>
              <a:t>Consider which inexpensive items have the best reviews</a:t>
            </a:r>
            <a:endParaRPr b="0" i="0" sz="1000" u="none" cap="none" strike="noStrike">
              <a:solidFill>
                <a:schemeClr val="lt1"/>
              </a:solidFill>
              <a:latin typeface="Lato"/>
              <a:ea typeface="Lato"/>
              <a:cs typeface="Lato"/>
              <a:sym typeface="Lato"/>
            </a:endParaRPr>
          </a:p>
        </p:txBody>
      </p:sp>
      <p:sp>
        <p:nvSpPr>
          <p:cNvPr id="209" name="Google Shape;209;p28"/>
          <p:cNvSpPr txBox="1"/>
          <p:nvPr/>
        </p:nvSpPr>
        <p:spPr>
          <a:xfrm>
            <a:off x="5768725" y="1276350"/>
            <a:ext cx="12441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lt1"/>
                </a:solidFill>
                <a:latin typeface="Lato"/>
                <a:ea typeface="Lato"/>
                <a:cs typeface="Lato"/>
                <a:sym typeface="Lato"/>
              </a:rPr>
              <a:t>Find the order_item_ID</a:t>
            </a:r>
            <a:endParaRPr b="0" i="0" sz="1000" u="none" cap="none" strike="noStrike">
              <a:solidFill>
                <a:schemeClr val="lt1"/>
              </a:solidFill>
              <a:latin typeface="Lato"/>
              <a:ea typeface="Lato"/>
              <a:cs typeface="Lato"/>
              <a:sym typeface="Lato"/>
            </a:endParaRPr>
          </a:p>
        </p:txBody>
      </p:sp>
      <p:sp>
        <p:nvSpPr>
          <p:cNvPr id="210" name="Google Shape;210;p28"/>
          <p:cNvSpPr txBox="1"/>
          <p:nvPr/>
        </p:nvSpPr>
        <p:spPr>
          <a:xfrm>
            <a:off x="4007050" y="1237000"/>
            <a:ext cx="12441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lt1"/>
                </a:solidFill>
                <a:latin typeface="Lato"/>
                <a:ea typeface="Lato"/>
                <a:cs typeface="Lato"/>
                <a:sym typeface="Lato"/>
              </a:rPr>
              <a:t>Confirm that the sellers are reliable</a:t>
            </a:r>
            <a:endParaRPr b="0" i="0" sz="1000" u="none" cap="none" strike="noStrike">
              <a:solidFill>
                <a:schemeClr val="lt1"/>
              </a:solidFill>
              <a:latin typeface="Lato"/>
              <a:ea typeface="Lato"/>
              <a:cs typeface="Lato"/>
              <a:sym typeface="Lato"/>
            </a:endParaRPr>
          </a:p>
        </p:txBody>
      </p:sp>
      <p:sp>
        <p:nvSpPr>
          <p:cNvPr id="211" name="Google Shape;211;p28"/>
          <p:cNvSpPr txBox="1"/>
          <p:nvPr/>
        </p:nvSpPr>
        <p:spPr>
          <a:xfrm>
            <a:off x="7508325" y="1276350"/>
            <a:ext cx="1094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000"/>
              <a:buFont typeface="Arial"/>
              <a:buNone/>
            </a:pPr>
            <a:r>
              <a:rPr lang="en" sz="1000">
                <a:solidFill>
                  <a:schemeClr val="lt1"/>
                </a:solidFill>
                <a:latin typeface="Lato"/>
                <a:ea typeface="Lato"/>
                <a:cs typeface="Lato"/>
                <a:sym typeface="Lato"/>
              </a:rPr>
              <a:t>Purchase the item</a:t>
            </a:r>
            <a:endParaRPr b="0" i="0" sz="1000" u="none" cap="none" strike="noStrike">
              <a:solidFill>
                <a:schemeClr val="lt1"/>
              </a:solidFill>
              <a:latin typeface="Lato"/>
              <a:ea typeface="Lato"/>
              <a:cs typeface="Lato"/>
              <a:sym typeface="Lato"/>
            </a:endParaRPr>
          </a:p>
        </p:txBody>
      </p:sp>
      <p:sp>
        <p:nvSpPr>
          <p:cNvPr id="212" name="Google Shape;212;p28"/>
          <p:cNvSpPr txBox="1"/>
          <p:nvPr/>
        </p:nvSpPr>
        <p:spPr>
          <a:xfrm>
            <a:off x="2876113" y="198550"/>
            <a:ext cx="41205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n" sz="1800" u="sng" cap="none" strike="noStrike">
                <a:solidFill>
                  <a:srgbClr val="1C4587"/>
                </a:solidFill>
                <a:latin typeface="Times New Roman"/>
                <a:ea typeface="Times New Roman"/>
                <a:cs typeface="Times New Roman"/>
                <a:sym typeface="Times New Roman"/>
              </a:rPr>
              <a:t>Journey Map </a:t>
            </a:r>
            <a:r>
              <a:rPr b="1" lang="en" sz="1800" u="sng">
                <a:solidFill>
                  <a:srgbClr val="1C4587"/>
                </a:solidFill>
                <a:latin typeface="Times New Roman"/>
                <a:ea typeface="Times New Roman"/>
                <a:cs typeface="Times New Roman"/>
                <a:sym typeface="Times New Roman"/>
              </a:rPr>
              <a:t>Customer</a:t>
            </a:r>
            <a:endParaRPr b="1" i="0" sz="1800" u="sng" cap="none" strike="noStrike">
              <a:solidFill>
                <a:srgbClr val="1C4587"/>
              </a:solidFill>
              <a:latin typeface="Times New Roman"/>
              <a:ea typeface="Times New Roman"/>
              <a:cs typeface="Times New Roman"/>
              <a:sym typeface="Times New Roman"/>
            </a:endParaRPr>
          </a:p>
        </p:txBody>
      </p:sp>
      <p:pic>
        <p:nvPicPr>
          <p:cNvPr id="213" name="Google Shape;213;p28"/>
          <p:cNvPicPr preferRelativeResize="0"/>
          <p:nvPr/>
        </p:nvPicPr>
        <p:blipFill>
          <a:blip r:embed="rId8">
            <a:alphaModFix/>
          </a:blip>
          <a:stretch>
            <a:fillRect/>
          </a:stretch>
        </p:blipFill>
        <p:spPr>
          <a:xfrm>
            <a:off x="109475" y="2121200"/>
            <a:ext cx="8839201" cy="2456791"/>
          </a:xfrm>
          <a:prstGeom prst="rect">
            <a:avLst/>
          </a:prstGeom>
          <a:noFill/>
          <a:ln>
            <a:noFill/>
          </a:ln>
        </p:spPr>
      </p:pic>
      <p:pic>
        <p:nvPicPr>
          <p:cNvPr id="214" name="Google Shape;214;p28"/>
          <p:cNvPicPr preferRelativeResize="0"/>
          <p:nvPr/>
        </p:nvPicPr>
        <p:blipFill>
          <a:blip r:embed="rId9">
            <a:alphaModFix/>
          </a:blip>
          <a:stretch>
            <a:fillRect/>
          </a:stretch>
        </p:blipFill>
        <p:spPr>
          <a:xfrm>
            <a:off x="7763550" y="4530400"/>
            <a:ext cx="1262450" cy="513550"/>
          </a:xfrm>
          <a:prstGeom prst="rect">
            <a:avLst/>
          </a:prstGeom>
          <a:noFill/>
          <a:ln>
            <a:noFill/>
          </a:ln>
        </p:spPr>
      </p:pic>
      <p:pic>
        <p:nvPicPr>
          <p:cNvPr id="215" name="Google Shape;215;p28"/>
          <p:cNvPicPr preferRelativeResize="0"/>
          <p:nvPr/>
        </p:nvPicPr>
        <p:blipFill rotWithShape="1">
          <a:blip r:embed="rId10">
            <a:alphaModFix/>
          </a:blip>
          <a:srcRect b="31059" l="4642" r="3799" t="32166"/>
          <a:stretch/>
        </p:blipFill>
        <p:spPr>
          <a:xfrm>
            <a:off x="132725" y="4600950"/>
            <a:ext cx="1026375" cy="401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520">
                <a:solidFill>
                  <a:srgbClr val="1C4587"/>
                </a:solidFill>
                <a:latin typeface="Times New Roman"/>
                <a:ea typeface="Times New Roman"/>
                <a:cs typeface="Times New Roman"/>
                <a:sym typeface="Times New Roman"/>
              </a:rPr>
              <a:t>AI Use Case</a:t>
            </a:r>
            <a:endParaRPr b="1" sz="2520">
              <a:solidFill>
                <a:srgbClr val="1C4587"/>
              </a:solidFill>
              <a:latin typeface="Times New Roman"/>
              <a:ea typeface="Times New Roman"/>
              <a:cs typeface="Times New Roman"/>
              <a:sym typeface="Times New Roman"/>
            </a:endParaRPr>
          </a:p>
        </p:txBody>
      </p:sp>
      <p:sp>
        <p:nvSpPr>
          <p:cNvPr id="221" name="Google Shape;22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t/>
            </a:r>
            <a:endParaRPr sz="1200">
              <a:solidFill>
                <a:srgbClr val="2D3B45"/>
              </a:solidFill>
            </a:endParaRPr>
          </a:p>
          <a:p>
            <a:pPr indent="0" lvl="0" marL="0" rtl="0" algn="l">
              <a:spcBef>
                <a:spcPts val="0"/>
              </a:spcBef>
              <a:spcAft>
                <a:spcPts val="0"/>
              </a:spcAft>
              <a:buClr>
                <a:schemeClr val="dk1"/>
              </a:buClr>
              <a:buSzPts val="1100"/>
              <a:buFont typeface="Arial"/>
              <a:buNone/>
            </a:pPr>
            <a:r>
              <a:rPr b="1" lang="en" sz="1600">
                <a:solidFill>
                  <a:srgbClr val="1C4587"/>
                </a:solidFill>
                <a:latin typeface="Times New Roman"/>
                <a:ea typeface="Times New Roman"/>
                <a:cs typeface="Times New Roman"/>
                <a:sym typeface="Times New Roman"/>
              </a:rPr>
              <a:t>Persona Seller </a:t>
            </a:r>
            <a:r>
              <a:rPr lang="en" sz="1600">
                <a:solidFill>
                  <a:srgbClr val="1C4587"/>
                </a:solidFill>
                <a:latin typeface="Times New Roman"/>
                <a:ea typeface="Times New Roman"/>
                <a:cs typeface="Times New Roman"/>
                <a:sym typeface="Times New Roman"/>
              </a:rPr>
              <a:t>- Do predictions on customer purchases. Look at the products sold, number of products sold, and the overall amount earned by each product. This could potentially be used to inform predictions for future earnings for each product sold by sellers.</a:t>
            </a:r>
            <a:endParaRPr sz="1600">
              <a:solidFill>
                <a:srgbClr val="1C4587"/>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600">
              <a:solidFill>
                <a:srgbClr val="1C4587"/>
              </a:solidFill>
              <a:latin typeface="Times New Roman"/>
              <a:ea typeface="Times New Roman"/>
              <a:cs typeface="Times New Roman"/>
              <a:sym typeface="Times New Roman"/>
            </a:endParaRPr>
          </a:p>
          <a:p>
            <a:pPr indent="0" lvl="0" marL="0" rtl="0" algn="l">
              <a:spcBef>
                <a:spcPts val="0"/>
              </a:spcBef>
              <a:spcAft>
                <a:spcPts val="0"/>
              </a:spcAft>
              <a:buNone/>
            </a:pPr>
            <a:r>
              <a:rPr b="1" lang="en" sz="1600">
                <a:solidFill>
                  <a:srgbClr val="1C4587"/>
                </a:solidFill>
                <a:latin typeface="Times New Roman"/>
                <a:ea typeface="Times New Roman"/>
                <a:cs typeface="Times New Roman"/>
                <a:sym typeface="Times New Roman"/>
              </a:rPr>
              <a:t>Persona Customers</a:t>
            </a:r>
            <a:r>
              <a:rPr lang="en" sz="1600">
                <a:solidFill>
                  <a:srgbClr val="1C4587"/>
                </a:solidFill>
                <a:latin typeface="Times New Roman"/>
                <a:ea typeface="Times New Roman"/>
                <a:cs typeface="Times New Roman"/>
                <a:sym typeface="Times New Roman"/>
              </a:rPr>
              <a:t> -  Predict which Sellers will offer the best deals. We want low prices and good reviews. We need to find out which sellers will have the best prices in the future. Likewise we can inform predictions on which seller locations have the best pricing.</a:t>
            </a:r>
            <a:endParaRPr sz="1600">
              <a:solidFill>
                <a:srgbClr val="1C4587"/>
              </a:solidFill>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1C4587"/>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b="1" lang="en" sz="1600">
                <a:solidFill>
                  <a:srgbClr val="1C4587"/>
                </a:solidFill>
                <a:latin typeface="Times New Roman"/>
                <a:ea typeface="Times New Roman"/>
                <a:cs typeface="Times New Roman"/>
                <a:sym typeface="Times New Roman"/>
              </a:rPr>
              <a:t>Unstructured Learning</a:t>
            </a:r>
            <a:r>
              <a:rPr lang="en" sz="1600">
                <a:solidFill>
                  <a:srgbClr val="1C4587"/>
                </a:solidFill>
                <a:latin typeface="Times New Roman"/>
                <a:ea typeface="Times New Roman"/>
                <a:cs typeface="Times New Roman"/>
                <a:sym typeface="Times New Roman"/>
              </a:rPr>
              <a:t> -  Perform unstructured learning to label customers and try to separate them by purchases into different classes. Such as age, gender, the idea is to group people who buy similar products.</a:t>
            </a:r>
            <a:endParaRPr sz="1600">
              <a:solidFill>
                <a:srgbClr val="1C4587"/>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600">
              <a:solidFill>
                <a:srgbClr val="1C4587"/>
              </a:solidFill>
              <a:latin typeface="Times New Roman"/>
              <a:ea typeface="Times New Roman"/>
              <a:cs typeface="Times New Roman"/>
              <a:sym typeface="Times New Roman"/>
            </a:endParaRPr>
          </a:p>
          <a:p>
            <a:pPr indent="0" lvl="0" marL="0" rtl="0" algn="l">
              <a:spcBef>
                <a:spcPts val="0"/>
              </a:spcBef>
              <a:spcAft>
                <a:spcPts val="1200"/>
              </a:spcAft>
              <a:buNone/>
            </a:pPr>
            <a:r>
              <a:t/>
            </a:r>
            <a:endParaRPr sz="1600">
              <a:solidFill>
                <a:srgbClr val="1C4587"/>
              </a:solidFill>
              <a:latin typeface="Times New Roman"/>
              <a:ea typeface="Times New Roman"/>
              <a:cs typeface="Times New Roman"/>
              <a:sym typeface="Times New Roman"/>
            </a:endParaRPr>
          </a:p>
        </p:txBody>
      </p:sp>
      <p:pic>
        <p:nvPicPr>
          <p:cNvPr id="222" name="Google Shape;222;p29"/>
          <p:cNvPicPr preferRelativeResize="0"/>
          <p:nvPr/>
        </p:nvPicPr>
        <p:blipFill>
          <a:blip r:embed="rId3">
            <a:alphaModFix/>
          </a:blip>
          <a:stretch>
            <a:fillRect/>
          </a:stretch>
        </p:blipFill>
        <p:spPr>
          <a:xfrm>
            <a:off x="7763550" y="4530400"/>
            <a:ext cx="1262450" cy="513550"/>
          </a:xfrm>
          <a:prstGeom prst="rect">
            <a:avLst/>
          </a:prstGeom>
          <a:noFill/>
          <a:ln>
            <a:noFill/>
          </a:ln>
        </p:spPr>
      </p:pic>
      <p:pic>
        <p:nvPicPr>
          <p:cNvPr id="223" name="Google Shape;223;p29"/>
          <p:cNvPicPr preferRelativeResize="0"/>
          <p:nvPr/>
        </p:nvPicPr>
        <p:blipFill rotWithShape="1">
          <a:blip r:embed="rId4">
            <a:alphaModFix/>
          </a:blip>
          <a:srcRect b="31059" l="4642" r="3799" t="32166"/>
          <a:stretch/>
        </p:blipFill>
        <p:spPr>
          <a:xfrm>
            <a:off x="132725" y="4600950"/>
            <a:ext cx="1026375" cy="401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ph type="title"/>
          </p:nvPr>
        </p:nvSpPr>
        <p:spPr>
          <a:xfrm>
            <a:off x="511250" y="245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1C4587"/>
                </a:solidFill>
                <a:latin typeface="Times New Roman"/>
                <a:ea typeface="Times New Roman"/>
                <a:cs typeface="Times New Roman"/>
                <a:sym typeface="Times New Roman"/>
              </a:rPr>
              <a:t>   </a:t>
            </a:r>
            <a:r>
              <a:rPr b="1" lang="en">
                <a:solidFill>
                  <a:srgbClr val="1C4587"/>
                </a:solidFill>
                <a:latin typeface="Times New Roman"/>
                <a:ea typeface="Times New Roman"/>
                <a:cs typeface="Times New Roman"/>
                <a:sym typeface="Times New Roman"/>
              </a:rPr>
              <a:t>Dimensional Model</a:t>
            </a:r>
            <a:endParaRPr b="1">
              <a:solidFill>
                <a:srgbClr val="1C4587"/>
              </a:solidFill>
              <a:latin typeface="Times New Roman"/>
              <a:ea typeface="Times New Roman"/>
              <a:cs typeface="Times New Roman"/>
              <a:sym typeface="Times New Roman"/>
            </a:endParaRPr>
          </a:p>
        </p:txBody>
      </p:sp>
      <p:sp>
        <p:nvSpPr>
          <p:cNvPr id="229" name="Google Shape;229;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1C4587"/>
              </a:buClr>
              <a:buSzPts val="1800"/>
              <a:buFont typeface="Times New Roman"/>
              <a:buChar char="-"/>
            </a:pPr>
            <a:r>
              <a:rPr b="1" lang="en">
                <a:solidFill>
                  <a:srgbClr val="1C4587"/>
                </a:solidFill>
                <a:latin typeface="Times New Roman"/>
                <a:ea typeface="Times New Roman"/>
                <a:cs typeface="Times New Roman"/>
                <a:sym typeface="Times New Roman"/>
              </a:rPr>
              <a:t>Created OLTP and OLAP databases in PostgreSQL from scratch.</a:t>
            </a:r>
            <a:endParaRPr b="1">
              <a:solidFill>
                <a:srgbClr val="1C4587"/>
              </a:solidFill>
              <a:latin typeface="Times New Roman"/>
              <a:ea typeface="Times New Roman"/>
              <a:cs typeface="Times New Roman"/>
              <a:sym typeface="Times New Roman"/>
            </a:endParaRPr>
          </a:p>
          <a:p>
            <a:pPr indent="-342900" lvl="0" marL="457200" rtl="0" algn="l">
              <a:spcBef>
                <a:spcPts val="0"/>
              </a:spcBef>
              <a:spcAft>
                <a:spcPts val="0"/>
              </a:spcAft>
              <a:buClr>
                <a:srgbClr val="1C4587"/>
              </a:buClr>
              <a:buSzPts val="1800"/>
              <a:buFont typeface="Times New Roman"/>
              <a:buChar char="-"/>
            </a:pPr>
            <a:r>
              <a:rPr b="1" lang="en">
                <a:solidFill>
                  <a:srgbClr val="1C4587"/>
                </a:solidFill>
                <a:latin typeface="Times New Roman"/>
                <a:ea typeface="Times New Roman"/>
                <a:cs typeface="Times New Roman"/>
                <a:sym typeface="Times New Roman"/>
              </a:rPr>
              <a:t>Generated a data model by connecting DBeaver with PostgreSQL.</a:t>
            </a:r>
            <a:endParaRPr b="1">
              <a:solidFill>
                <a:srgbClr val="1C4587"/>
              </a:solidFill>
              <a:latin typeface="Times New Roman"/>
              <a:ea typeface="Times New Roman"/>
              <a:cs typeface="Times New Roman"/>
              <a:sym typeface="Times New Roman"/>
            </a:endParaRPr>
          </a:p>
        </p:txBody>
      </p:sp>
      <p:pic>
        <p:nvPicPr>
          <p:cNvPr id="230" name="Google Shape;230;p30"/>
          <p:cNvPicPr preferRelativeResize="0"/>
          <p:nvPr/>
        </p:nvPicPr>
        <p:blipFill>
          <a:blip r:embed="rId3">
            <a:alphaModFix/>
          </a:blip>
          <a:stretch>
            <a:fillRect/>
          </a:stretch>
        </p:blipFill>
        <p:spPr>
          <a:xfrm>
            <a:off x="511250" y="2119250"/>
            <a:ext cx="3767550" cy="2109825"/>
          </a:xfrm>
          <a:prstGeom prst="rect">
            <a:avLst/>
          </a:prstGeom>
          <a:noFill/>
          <a:ln>
            <a:noFill/>
          </a:ln>
        </p:spPr>
      </p:pic>
      <p:pic>
        <p:nvPicPr>
          <p:cNvPr id="231" name="Google Shape;231;p30"/>
          <p:cNvPicPr preferRelativeResize="0"/>
          <p:nvPr/>
        </p:nvPicPr>
        <p:blipFill>
          <a:blip r:embed="rId4">
            <a:alphaModFix/>
          </a:blip>
          <a:stretch>
            <a:fillRect/>
          </a:stretch>
        </p:blipFill>
        <p:spPr>
          <a:xfrm>
            <a:off x="4531050" y="2240838"/>
            <a:ext cx="3028950" cy="1514475"/>
          </a:xfrm>
          <a:prstGeom prst="rect">
            <a:avLst/>
          </a:prstGeom>
          <a:noFill/>
          <a:ln>
            <a:noFill/>
          </a:ln>
        </p:spPr>
      </p:pic>
      <p:pic>
        <p:nvPicPr>
          <p:cNvPr id="232" name="Google Shape;232;p30"/>
          <p:cNvPicPr preferRelativeResize="0"/>
          <p:nvPr/>
        </p:nvPicPr>
        <p:blipFill>
          <a:blip r:embed="rId5">
            <a:alphaModFix/>
          </a:blip>
          <a:stretch>
            <a:fillRect/>
          </a:stretch>
        </p:blipFill>
        <p:spPr>
          <a:xfrm>
            <a:off x="7763550" y="4530400"/>
            <a:ext cx="1262450" cy="513550"/>
          </a:xfrm>
          <a:prstGeom prst="rect">
            <a:avLst/>
          </a:prstGeom>
          <a:noFill/>
          <a:ln>
            <a:noFill/>
          </a:ln>
        </p:spPr>
      </p:pic>
      <p:pic>
        <p:nvPicPr>
          <p:cNvPr id="233" name="Google Shape;233;p30"/>
          <p:cNvPicPr preferRelativeResize="0"/>
          <p:nvPr/>
        </p:nvPicPr>
        <p:blipFill rotWithShape="1">
          <a:blip r:embed="rId6">
            <a:alphaModFix/>
          </a:blip>
          <a:srcRect b="31059" l="4642" r="3799" t="32166"/>
          <a:stretch/>
        </p:blipFill>
        <p:spPr>
          <a:xfrm>
            <a:off x="132725" y="4600950"/>
            <a:ext cx="1026375" cy="401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pic>
        <p:nvPicPr>
          <p:cNvPr id="238" name="Google Shape;238;p31"/>
          <p:cNvPicPr preferRelativeResize="0"/>
          <p:nvPr/>
        </p:nvPicPr>
        <p:blipFill>
          <a:blip r:embed="rId3">
            <a:alphaModFix/>
          </a:blip>
          <a:stretch>
            <a:fillRect/>
          </a:stretch>
        </p:blipFill>
        <p:spPr>
          <a:xfrm>
            <a:off x="1496225" y="1125725"/>
            <a:ext cx="5933226" cy="3539499"/>
          </a:xfrm>
          <a:prstGeom prst="rect">
            <a:avLst/>
          </a:prstGeom>
          <a:noFill/>
          <a:ln>
            <a:noFill/>
          </a:ln>
        </p:spPr>
      </p:pic>
      <p:sp>
        <p:nvSpPr>
          <p:cNvPr id="239" name="Google Shape;239;p31"/>
          <p:cNvSpPr txBox="1"/>
          <p:nvPr>
            <p:ph type="title"/>
          </p:nvPr>
        </p:nvSpPr>
        <p:spPr>
          <a:xfrm>
            <a:off x="311700" y="229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1C4587"/>
                </a:solidFill>
                <a:latin typeface="Times New Roman"/>
                <a:ea typeface="Times New Roman"/>
                <a:cs typeface="Times New Roman"/>
                <a:sym typeface="Times New Roman"/>
              </a:rPr>
              <a:t>    </a:t>
            </a:r>
            <a:r>
              <a:rPr b="1" lang="en">
                <a:solidFill>
                  <a:srgbClr val="1C4587"/>
                </a:solidFill>
                <a:latin typeface="Times New Roman"/>
                <a:ea typeface="Times New Roman"/>
                <a:cs typeface="Times New Roman"/>
                <a:sym typeface="Times New Roman"/>
              </a:rPr>
              <a:t>Dimensional Model …. CONT</a:t>
            </a:r>
            <a:endParaRPr b="1">
              <a:solidFill>
                <a:srgbClr val="1C4587"/>
              </a:solidFill>
              <a:latin typeface="Times New Roman"/>
              <a:ea typeface="Times New Roman"/>
              <a:cs typeface="Times New Roman"/>
              <a:sym typeface="Times New Roman"/>
            </a:endParaRPr>
          </a:p>
        </p:txBody>
      </p:sp>
      <p:pic>
        <p:nvPicPr>
          <p:cNvPr id="240" name="Google Shape;240;p31"/>
          <p:cNvPicPr preferRelativeResize="0"/>
          <p:nvPr/>
        </p:nvPicPr>
        <p:blipFill>
          <a:blip r:embed="rId4">
            <a:alphaModFix/>
          </a:blip>
          <a:stretch>
            <a:fillRect/>
          </a:stretch>
        </p:blipFill>
        <p:spPr>
          <a:xfrm>
            <a:off x="7763550" y="4530400"/>
            <a:ext cx="1262450" cy="513550"/>
          </a:xfrm>
          <a:prstGeom prst="rect">
            <a:avLst/>
          </a:prstGeom>
          <a:noFill/>
          <a:ln>
            <a:noFill/>
          </a:ln>
        </p:spPr>
      </p:pic>
      <p:pic>
        <p:nvPicPr>
          <p:cNvPr id="241" name="Google Shape;241;p31"/>
          <p:cNvPicPr preferRelativeResize="0"/>
          <p:nvPr/>
        </p:nvPicPr>
        <p:blipFill rotWithShape="1">
          <a:blip r:embed="rId5">
            <a:alphaModFix/>
          </a:blip>
          <a:srcRect b="31059" l="4642" r="3799" t="32166"/>
          <a:stretch/>
        </p:blipFill>
        <p:spPr>
          <a:xfrm>
            <a:off x="132725" y="4600950"/>
            <a:ext cx="1026375" cy="401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2293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1C4587"/>
                </a:solidFill>
                <a:latin typeface="Times New Roman"/>
                <a:ea typeface="Times New Roman"/>
                <a:cs typeface="Times New Roman"/>
                <a:sym typeface="Times New Roman"/>
              </a:rPr>
              <a:t>Our Team</a:t>
            </a:r>
            <a:endParaRPr b="1">
              <a:solidFill>
                <a:srgbClr val="1C4587"/>
              </a:solidFill>
              <a:latin typeface="Times New Roman"/>
              <a:ea typeface="Times New Roman"/>
              <a:cs typeface="Times New Roman"/>
              <a:sym typeface="Times New Roman"/>
            </a:endParaRPr>
          </a:p>
        </p:txBody>
      </p:sp>
      <p:pic>
        <p:nvPicPr>
          <p:cNvPr id="61" name="Google Shape;61;p14"/>
          <p:cNvPicPr preferRelativeResize="0"/>
          <p:nvPr/>
        </p:nvPicPr>
        <p:blipFill>
          <a:blip r:embed="rId3">
            <a:alphaModFix/>
          </a:blip>
          <a:stretch>
            <a:fillRect/>
          </a:stretch>
        </p:blipFill>
        <p:spPr>
          <a:xfrm>
            <a:off x="7763550" y="4530400"/>
            <a:ext cx="1262450" cy="513550"/>
          </a:xfrm>
          <a:prstGeom prst="rect">
            <a:avLst/>
          </a:prstGeom>
          <a:noFill/>
          <a:ln>
            <a:noFill/>
          </a:ln>
        </p:spPr>
      </p:pic>
      <p:pic>
        <p:nvPicPr>
          <p:cNvPr id="62" name="Google Shape;62;p14"/>
          <p:cNvPicPr preferRelativeResize="0"/>
          <p:nvPr/>
        </p:nvPicPr>
        <p:blipFill rotWithShape="1">
          <a:blip r:embed="rId4">
            <a:alphaModFix/>
          </a:blip>
          <a:srcRect b="31059" l="4642" r="3799" t="32166"/>
          <a:stretch/>
        </p:blipFill>
        <p:spPr>
          <a:xfrm>
            <a:off x="122900" y="4643750"/>
            <a:ext cx="1023745" cy="400200"/>
          </a:xfrm>
          <a:prstGeom prst="rect">
            <a:avLst/>
          </a:prstGeom>
          <a:noFill/>
          <a:ln>
            <a:noFill/>
          </a:ln>
        </p:spPr>
      </p:pic>
      <p:pic>
        <p:nvPicPr>
          <p:cNvPr id="63" name="Google Shape;63;p14"/>
          <p:cNvPicPr preferRelativeResize="0"/>
          <p:nvPr/>
        </p:nvPicPr>
        <p:blipFill>
          <a:blip r:embed="rId5">
            <a:alphaModFix/>
          </a:blip>
          <a:stretch>
            <a:fillRect/>
          </a:stretch>
        </p:blipFill>
        <p:spPr>
          <a:xfrm>
            <a:off x="870925" y="990075"/>
            <a:ext cx="937600" cy="861756"/>
          </a:xfrm>
          <a:prstGeom prst="rect">
            <a:avLst/>
          </a:prstGeom>
          <a:noFill/>
          <a:ln>
            <a:noFill/>
          </a:ln>
        </p:spPr>
      </p:pic>
      <p:sp>
        <p:nvSpPr>
          <p:cNvPr id="64" name="Google Shape;64;p14"/>
          <p:cNvSpPr txBox="1"/>
          <p:nvPr/>
        </p:nvSpPr>
        <p:spPr>
          <a:xfrm>
            <a:off x="2006188" y="990075"/>
            <a:ext cx="205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1C4587"/>
                </a:solidFill>
                <a:latin typeface="Times New Roman"/>
                <a:ea typeface="Times New Roman"/>
                <a:cs typeface="Times New Roman"/>
                <a:sym typeface="Times New Roman"/>
              </a:rPr>
              <a:t>Muhammad Bilal Jamil</a:t>
            </a:r>
            <a:endParaRPr b="1">
              <a:solidFill>
                <a:srgbClr val="1C4587"/>
              </a:solidFill>
              <a:latin typeface="Times New Roman"/>
              <a:ea typeface="Times New Roman"/>
              <a:cs typeface="Times New Roman"/>
              <a:sym typeface="Times New Roman"/>
            </a:endParaRPr>
          </a:p>
        </p:txBody>
      </p:sp>
      <p:pic>
        <p:nvPicPr>
          <p:cNvPr id="65" name="Google Shape;65;p14"/>
          <p:cNvPicPr preferRelativeResize="0"/>
          <p:nvPr/>
        </p:nvPicPr>
        <p:blipFill rotWithShape="1">
          <a:blip r:embed="rId6">
            <a:alphaModFix/>
          </a:blip>
          <a:srcRect b="19846" l="14047" r="9441" t="0"/>
          <a:stretch/>
        </p:blipFill>
        <p:spPr>
          <a:xfrm>
            <a:off x="892125" y="2402275"/>
            <a:ext cx="937600" cy="982225"/>
          </a:xfrm>
          <a:prstGeom prst="rect">
            <a:avLst/>
          </a:prstGeom>
          <a:noFill/>
          <a:ln>
            <a:noFill/>
          </a:ln>
        </p:spPr>
      </p:pic>
      <p:pic>
        <p:nvPicPr>
          <p:cNvPr id="66" name="Google Shape;66;p14"/>
          <p:cNvPicPr preferRelativeResize="0"/>
          <p:nvPr/>
        </p:nvPicPr>
        <p:blipFill rotWithShape="1">
          <a:blip r:embed="rId7">
            <a:alphaModFix/>
          </a:blip>
          <a:srcRect b="22293" l="13929" r="8079" t="0"/>
          <a:stretch/>
        </p:blipFill>
        <p:spPr>
          <a:xfrm>
            <a:off x="4793350" y="963525"/>
            <a:ext cx="812450" cy="914876"/>
          </a:xfrm>
          <a:prstGeom prst="rect">
            <a:avLst/>
          </a:prstGeom>
          <a:noFill/>
          <a:ln>
            <a:noFill/>
          </a:ln>
        </p:spPr>
      </p:pic>
      <p:sp>
        <p:nvSpPr>
          <p:cNvPr id="67" name="Google Shape;67;p14"/>
          <p:cNvSpPr txBox="1"/>
          <p:nvPr/>
        </p:nvSpPr>
        <p:spPr>
          <a:xfrm>
            <a:off x="5911200" y="923850"/>
            <a:ext cx="205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1C4587"/>
                </a:solidFill>
                <a:latin typeface="Times New Roman"/>
                <a:ea typeface="Times New Roman"/>
                <a:cs typeface="Times New Roman"/>
                <a:sym typeface="Times New Roman"/>
              </a:rPr>
              <a:t>Surbhi Nayak</a:t>
            </a:r>
            <a:endParaRPr b="1">
              <a:solidFill>
                <a:srgbClr val="1C4587"/>
              </a:solidFill>
              <a:latin typeface="Times New Roman"/>
              <a:ea typeface="Times New Roman"/>
              <a:cs typeface="Times New Roman"/>
              <a:sym typeface="Times New Roman"/>
            </a:endParaRPr>
          </a:p>
        </p:txBody>
      </p:sp>
      <p:pic>
        <p:nvPicPr>
          <p:cNvPr id="68" name="Google Shape;68;p14"/>
          <p:cNvPicPr preferRelativeResize="0"/>
          <p:nvPr/>
        </p:nvPicPr>
        <p:blipFill rotWithShape="1">
          <a:blip r:embed="rId8">
            <a:alphaModFix/>
          </a:blip>
          <a:srcRect b="-14259" l="-14259" r="0" t="0"/>
          <a:stretch/>
        </p:blipFill>
        <p:spPr>
          <a:xfrm>
            <a:off x="4661475" y="2348325"/>
            <a:ext cx="1104825" cy="1165200"/>
          </a:xfrm>
          <a:prstGeom prst="rect">
            <a:avLst/>
          </a:prstGeom>
          <a:noFill/>
          <a:ln>
            <a:noFill/>
          </a:ln>
        </p:spPr>
      </p:pic>
      <p:sp>
        <p:nvSpPr>
          <p:cNvPr id="69" name="Google Shape;69;p14"/>
          <p:cNvSpPr txBox="1"/>
          <p:nvPr/>
        </p:nvSpPr>
        <p:spPr>
          <a:xfrm>
            <a:off x="6012425" y="2348300"/>
            <a:ext cx="212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1C4587"/>
                </a:solidFill>
                <a:latin typeface="Times New Roman"/>
                <a:ea typeface="Times New Roman"/>
                <a:cs typeface="Times New Roman"/>
                <a:sym typeface="Times New Roman"/>
              </a:rPr>
              <a:t>Daniel Strauss</a:t>
            </a:r>
            <a:endParaRPr b="1">
              <a:solidFill>
                <a:srgbClr val="1C4587"/>
              </a:solidFill>
              <a:latin typeface="Times New Roman"/>
              <a:ea typeface="Times New Roman"/>
              <a:cs typeface="Times New Roman"/>
              <a:sym typeface="Times New Roman"/>
            </a:endParaRPr>
          </a:p>
        </p:txBody>
      </p:sp>
      <p:sp>
        <p:nvSpPr>
          <p:cNvPr id="70" name="Google Shape;70;p14"/>
          <p:cNvSpPr txBox="1"/>
          <p:nvPr/>
        </p:nvSpPr>
        <p:spPr>
          <a:xfrm>
            <a:off x="2104300" y="2371650"/>
            <a:ext cx="155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1C4587"/>
                </a:solidFill>
                <a:latin typeface="Times New Roman"/>
                <a:ea typeface="Times New Roman"/>
                <a:cs typeface="Times New Roman"/>
                <a:sym typeface="Times New Roman"/>
              </a:rPr>
              <a:t>Humayra Kausar</a:t>
            </a:r>
            <a:endParaRPr b="1">
              <a:solidFill>
                <a:srgbClr val="1C4587"/>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2"/>
          <p:cNvSpPr txBox="1"/>
          <p:nvPr>
            <p:ph type="title"/>
          </p:nvPr>
        </p:nvSpPr>
        <p:spPr>
          <a:xfrm>
            <a:off x="311700" y="245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solidFill>
                  <a:srgbClr val="1C4587"/>
                </a:solidFill>
                <a:latin typeface="Times New Roman"/>
                <a:ea typeface="Times New Roman"/>
                <a:cs typeface="Times New Roman"/>
                <a:sym typeface="Times New Roman"/>
              </a:rPr>
              <a:t>     </a:t>
            </a:r>
            <a:r>
              <a:rPr b="1" lang="en">
                <a:solidFill>
                  <a:srgbClr val="1C4587"/>
                </a:solidFill>
                <a:latin typeface="Times New Roman"/>
                <a:ea typeface="Times New Roman"/>
                <a:cs typeface="Times New Roman"/>
                <a:sym typeface="Times New Roman"/>
              </a:rPr>
              <a:t>Dimensional Model …. CONT</a:t>
            </a:r>
            <a:endParaRPr b="1">
              <a:solidFill>
                <a:srgbClr val="1C4587"/>
              </a:solidFill>
              <a:latin typeface="Times New Roman"/>
              <a:ea typeface="Times New Roman"/>
              <a:cs typeface="Times New Roman"/>
              <a:sym typeface="Times New Roman"/>
            </a:endParaRPr>
          </a:p>
        </p:txBody>
      </p:sp>
      <p:sp>
        <p:nvSpPr>
          <p:cNvPr id="247" name="Google Shape;247;p32"/>
          <p:cNvSpPr txBox="1"/>
          <p:nvPr>
            <p:ph idx="1" type="body"/>
          </p:nvPr>
        </p:nvSpPr>
        <p:spPr>
          <a:xfrm>
            <a:off x="593750" y="1259675"/>
            <a:ext cx="3328200" cy="359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C4587"/>
                </a:solidFill>
                <a:latin typeface="Times New Roman"/>
                <a:ea typeface="Times New Roman"/>
                <a:cs typeface="Times New Roman"/>
                <a:sym typeface="Times New Roman"/>
              </a:rPr>
              <a:t>  </a:t>
            </a:r>
            <a:r>
              <a:rPr b="1" lang="en">
                <a:solidFill>
                  <a:srgbClr val="1C4587"/>
                </a:solidFill>
                <a:latin typeface="Times New Roman"/>
                <a:ea typeface="Times New Roman"/>
                <a:cs typeface="Times New Roman"/>
                <a:sym typeface="Times New Roman"/>
              </a:rPr>
              <a:t>Dimensions:</a:t>
            </a:r>
            <a:endParaRPr b="1">
              <a:solidFill>
                <a:srgbClr val="1C4587"/>
              </a:solidFill>
              <a:latin typeface="Times New Roman"/>
              <a:ea typeface="Times New Roman"/>
              <a:cs typeface="Times New Roman"/>
              <a:sym typeface="Times New Roman"/>
            </a:endParaRPr>
          </a:p>
          <a:p>
            <a:pPr indent="-342900" lvl="0" marL="457200" rtl="0" algn="l">
              <a:spcBef>
                <a:spcPts val="1200"/>
              </a:spcBef>
              <a:spcAft>
                <a:spcPts val="0"/>
              </a:spcAft>
              <a:buClr>
                <a:srgbClr val="1C4587"/>
              </a:buClr>
              <a:buSzPts val="1800"/>
              <a:buFont typeface="Times New Roman"/>
              <a:buChar char="●"/>
            </a:pPr>
            <a:r>
              <a:rPr b="1" lang="en">
                <a:solidFill>
                  <a:srgbClr val="1C4587"/>
                </a:solidFill>
                <a:latin typeface="Times New Roman"/>
                <a:ea typeface="Times New Roman"/>
                <a:cs typeface="Times New Roman"/>
                <a:sym typeface="Times New Roman"/>
              </a:rPr>
              <a:t>Customer (City, State)</a:t>
            </a:r>
            <a:endParaRPr b="1">
              <a:solidFill>
                <a:srgbClr val="1C4587"/>
              </a:solidFill>
              <a:latin typeface="Times New Roman"/>
              <a:ea typeface="Times New Roman"/>
              <a:cs typeface="Times New Roman"/>
              <a:sym typeface="Times New Roman"/>
            </a:endParaRPr>
          </a:p>
          <a:p>
            <a:pPr indent="-342900" lvl="0" marL="457200" rtl="0" algn="l">
              <a:spcBef>
                <a:spcPts val="0"/>
              </a:spcBef>
              <a:spcAft>
                <a:spcPts val="0"/>
              </a:spcAft>
              <a:buClr>
                <a:srgbClr val="1C4587"/>
              </a:buClr>
              <a:buSzPts val="1800"/>
              <a:buFont typeface="Times New Roman"/>
              <a:buChar char="●"/>
            </a:pPr>
            <a:r>
              <a:rPr b="1" lang="en">
                <a:solidFill>
                  <a:srgbClr val="1C4587"/>
                </a:solidFill>
                <a:latin typeface="Times New Roman"/>
                <a:ea typeface="Times New Roman"/>
                <a:cs typeface="Times New Roman"/>
                <a:sym typeface="Times New Roman"/>
              </a:rPr>
              <a:t>Order data</a:t>
            </a:r>
            <a:endParaRPr b="1">
              <a:solidFill>
                <a:srgbClr val="1C4587"/>
              </a:solidFill>
              <a:latin typeface="Times New Roman"/>
              <a:ea typeface="Times New Roman"/>
              <a:cs typeface="Times New Roman"/>
              <a:sym typeface="Times New Roman"/>
            </a:endParaRPr>
          </a:p>
          <a:p>
            <a:pPr indent="-342900" lvl="0" marL="457200" rtl="0" algn="l">
              <a:spcBef>
                <a:spcPts val="0"/>
              </a:spcBef>
              <a:spcAft>
                <a:spcPts val="0"/>
              </a:spcAft>
              <a:buClr>
                <a:srgbClr val="1C4587"/>
              </a:buClr>
              <a:buSzPts val="1800"/>
              <a:buFont typeface="Times New Roman"/>
              <a:buChar char="●"/>
            </a:pPr>
            <a:r>
              <a:rPr b="1" lang="en">
                <a:solidFill>
                  <a:srgbClr val="1C4587"/>
                </a:solidFill>
                <a:latin typeface="Times New Roman"/>
                <a:ea typeface="Times New Roman"/>
                <a:cs typeface="Times New Roman"/>
                <a:sym typeface="Times New Roman"/>
              </a:rPr>
              <a:t>Review data </a:t>
            </a:r>
            <a:endParaRPr b="1">
              <a:solidFill>
                <a:srgbClr val="1C4587"/>
              </a:solidFill>
              <a:latin typeface="Times New Roman"/>
              <a:ea typeface="Times New Roman"/>
              <a:cs typeface="Times New Roman"/>
              <a:sym typeface="Times New Roman"/>
            </a:endParaRPr>
          </a:p>
          <a:p>
            <a:pPr indent="-342900" lvl="0" marL="457200" rtl="0" algn="l">
              <a:spcBef>
                <a:spcPts val="0"/>
              </a:spcBef>
              <a:spcAft>
                <a:spcPts val="0"/>
              </a:spcAft>
              <a:buClr>
                <a:srgbClr val="1C4587"/>
              </a:buClr>
              <a:buSzPts val="1800"/>
              <a:buFont typeface="Times New Roman"/>
              <a:buChar char="●"/>
            </a:pPr>
            <a:r>
              <a:rPr b="1" lang="en">
                <a:solidFill>
                  <a:srgbClr val="1C4587"/>
                </a:solidFill>
                <a:latin typeface="Times New Roman"/>
                <a:ea typeface="Times New Roman"/>
                <a:cs typeface="Times New Roman"/>
                <a:sym typeface="Times New Roman"/>
              </a:rPr>
              <a:t>Product data</a:t>
            </a:r>
            <a:endParaRPr b="1">
              <a:solidFill>
                <a:srgbClr val="1C4587"/>
              </a:solidFill>
              <a:latin typeface="Times New Roman"/>
              <a:ea typeface="Times New Roman"/>
              <a:cs typeface="Times New Roman"/>
              <a:sym typeface="Times New Roman"/>
            </a:endParaRPr>
          </a:p>
          <a:p>
            <a:pPr indent="-342900" lvl="0" marL="457200" rtl="0" algn="l">
              <a:spcBef>
                <a:spcPts val="0"/>
              </a:spcBef>
              <a:spcAft>
                <a:spcPts val="0"/>
              </a:spcAft>
              <a:buClr>
                <a:srgbClr val="1C4587"/>
              </a:buClr>
              <a:buSzPts val="1800"/>
              <a:buFont typeface="Times New Roman"/>
              <a:buChar char="●"/>
            </a:pPr>
            <a:r>
              <a:rPr b="1" lang="en">
                <a:solidFill>
                  <a:srgbClr val="1C4587"/>
                </a:solidFill>
                <a:latin typeface="Times New Roman"/>
                <a:ea typeface="Times New Roman"/>
                <a:cs typeface="Times New Roman"/>
                <a:sym typeface="Times New Roman"/>
              </a:rPr>
              <a:t>Payments data</a:t>
            </a:r>
            <a:endParaRPr b="1">
              <a:solidFill>
                <a:srgbClr val="1C4587"/>
              </a:solidFill>
              <a:latin typeface="Times New Roman"/>
              <a:ea typeface="Times New Roman"/>
              <a:cs typeface="Times New Roman"/>
              <a:sym typeface="Times New Roman"/>
            </a:endParaRPr>
          </a:p>
          <a:p>
            <a:pPr indent="-342900" lvl="0" marL="457200" rtl="0" algn="l">
              <a:spcBef>
                <a:spcPts val="0"/>
              </a:spcBef>
              <a:spcAft>
                <a:spcPts val="0"/>
              </a:spcAft>
              <a:buClr>
                <a:srgbClr val="1C4587"/>
              </a:buClr>
              <a:buSzPts val="1800"/>
              <a:buFont typeface="Times New Roman"/>
              <a:buChar char="●"/>
            </a:pPr>
            <a:r>
              <a:rPr b="1" lang="en">
                <a:solidFill>
                  <a:srgbClr val="1C4587"/>
                </a:solidFill>
                <a:latin typeface="Times New Roman"/>
                <a:ea typeface="Times New Roman"/>
                <a:cs typeface="Times New Roman"/>
                <a:sym typeface="Times New Roman"/>
              </a:rPr>
              <a:t>Seller data</a:t>
            </a:r>
            <a:endParaRPr b="1">
              <a:solidFill>
                <a:srgbClr val="1C4587"/>
              </a:solidFill>
              <a:latin typeface="Times New Roman"/>
              <a:ea typeface="Times New Roman"/>
              <a:cs typeface="Times New Roman"/>
              <a:sym typeface="Times New Roman"/>
            </a:endParaRPr>
          </a:p>
          <a:p>
            <a:pPr indent="-342900" lvl="0" marL="457200" rtl="0" algn="l">
              <a:spcBef>
                <a:spcPts val="0"/>
              </a:spcBef>
              <a:spcAft>
                <a:spcPts val="0"/>
              </a:spcAft>
              <a:buClr>
                <a:srgbClr val="1C4587"/>
              </a:buClr>
              <a:buSzPts val="1800"/>
              <a:buFont typeface="Times New Roman"/>
              <a:buChar char="●"/>
            </a:pPr>
            <a:r>
              <a:rPr b="1" lang="en">
                <a:solidFill>
                  <a:srgbClr val="1C4587"/>
                </a:solidFill>
                <a:latin typeface="Times New Roman"/>
                <a:ea typeface="Times New Roman"/>
                <a:cs typeface="Times New Roman"/>
                <a:sym typeface="Times New Roman"/>
              </a:rPr>
              <a:t>Shipping data</a:t>
            </a:r>
            <a:endParaRPr b="1">
              <a:solidFill>
                <a:srgbClr val="1C4587"/>
              </a:solidFill>
              <a:latin typeface="Times New Roman"/>
              <a:ea typeface="Times New Roman"/>
              <a:cs typeface="Times New Roman"/>
              <a:sym typeface="Times New Roman"/>
            </a:endParaRPr>
          </a:p>
        </p:txBody>
      </p:sp>
      <p:sp>
        <p:nvSpPr>
          <p:cNvPr id="248" name="Google Shape;248;p32"/>
          <p:cNvSpPr txBox="1"/>
          <p:nvPr>
            <p:ph idx="1" type="body"/>
          </p:nvPr>
        </p:nvSpPr>
        <p:spPr>
          <a:xfrm>
            <a:off x="5029850" y="1259675"/>
            <a:ext cx="3802500" cy="3595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rgbClr val="1C4587"/>
                </a:solidFill>
                <a:latin typeface="Times New Roman"/>
                <a:ea typeface="Times New Roman"/>
                <a:cs typeface="Times New Roman"/>
                <a:sym typeface="Times New Roman"/>
              </a:rPr>
              <a:t>Measures</a:t>
            </a:r>
            <a:r>
              <a:rPr lang="en">
                <a:solidFill>
                  <a:schemeClr val="dk1"/>
                </a:solidFill>
              </a:rPr>
              <a:t>:</a:t>
            </a:r>
            <a:endParaRPr>
              <a:solidFill>
                <a:schemeClr val="dk1"/>
              </a:solidFill>
            </a:endParaRPr>
          </a:p>
          <a:p>
            <a:pPr indent="-342900" lvl="0" marL="457200" rtl="0" algn="l">
              <a:spcBef>
                <a:spcPts val="1200"/>
              </a:spcBef>
              <a:spcAft>
                <a:spcPts val="0"/>
              </a:spcAft>
              <a:buClr>
                <a:srgbClr val="1C4587"/>
              </a:buClr>
              <a:buSzPts val="1800"/>
              <a:buFont typeface="Times New Roman"/>
              <a:buChar char="●"/>
            </a:pPr>
            <a:r>
              <a:rPr b="1" lang="en">
                <a:solidFill>
                  <a:srgbClr val="1C4587"/>
                </a:solidFill>
                <a:latin typeface="Times New Roman"/>
                <a:ea typeface="Times New Roman"/>
                <a:cs typeface="Times New Roman"/>
                <a:sym typeface="Times New Roman"/>
              </a:rPr>
              <a:t>Price</a:t>
            </a:r>
            <a:endParaRPr b="1">
              <a:solidFill>
                <a:srgbClr val="1C4587"/>
              </a:solidFill>
              <a:latin typeface="Times New Roman"/>
              <a:ea typeface="Times New Roman"/>
              <a:cs typeface="Times New Roman"/>
              <a:sym typeface="Times New Roman"/>
            </a:endParaRPr>
          </a:p>
          <a:p>
            <a:pPr indent="-342900" lvl="0" marL="457200" rtl="0" algn="l">
              <a:spcBef>
                <a:spcPts val="0"/>
              </a:spcBef>
              <a:spcAft>
                <a:spcPts val="0"/>
              </a:spcAft>
              <a:buClr>
                <a:srgbClr val="1C4587"/>
              </a:buClr>
              <a:buSzPts val="1800"/>
              <a:buFont typeface="Times New Roman"/>
              <a:buChar char="●"/>
            </a:pPr>
            <a:r>
              <a:rPr b="1" lang="en">
                <a:solidFill>
                  <a:srgbClr val="1C4587"/>
                </a:solidFill>
                <a:latin typeface="Times New Roman"/>
                <a:ea typeface="Times New Roman"/>
                <a:cs typeface="Times New Roman"/>
                <a:sym typeface="Times New Roman"/>
              </a:rPr>
              <a:t>Freight_value</a:t>
            </a:r>
            <a:endParaRPr b="1">
              <a:solidFill>
                <a:srgbClr val="1C4587"/>
              </a:solidFill>
              <a:latin typeface="Times New Roman"/>
              <a:ea typeface="Times New Roman"/>
              <a:cs typeface="Times New Roman"/>
              <a:sym typeface="Times New Roman"/>
            </a:endParaRPr>
          </a:p>
          <a:p>
            <a:pPr indent="-342900" lvl="0" marL="457200" rtl="0" algn="l">
              <a:spcBef>
                <a:spcPts val="0"/>
              </a:spcBef>
              <a:spcAft>
                <a:spcPts val="0"/>
              </a:spcAft>
              <a:buClr>
                <a:srgbClr val="1C4587"/>
              </a:buClr>
              <a:buSzPts val="1800"/>
              <a:buFont typeface="Times New Roman"/>
              <a:buChar char="●"/>
            </a:pPr>
            <a:r>
              <a:rPr b="1" lang="en">
                <a:solidFill>
                  <a:srgbClr val="1C4587"/>
                </a:solidFill>
                <a:latin typeface="Times New Roman"/>
                <a:ea typeface="Times New Roman"/>
                <a:cs typeface="Times New Roman"/>
                <a:sym typeface="Times New Roman"/>
              </a:rPr>
              <a:t>Payment_value</a:t>
            </a:r>
            <a:endParaRPr b="1">
              <a:solidFill>
                <a:srgbClr val="1C4587"/>
              </a:solidFill>
              <a:latin typeface="Times New Roman"/>
              <a:ea typeface="Times New Roman"/>
              <a:cs typeface="Times New Roman"/>
              <a:sym typeface="Times New Roman"/>
            </a:endParaRPr>
          </a:p>
          <a:p>
            <a:pPr indent="-342900" lvl="0" marL="457200" rtl="0" algn="l">
              <a:spcBef>
                <a:spcPts val="0"/>
              </a:spcBef>
              <a:spcAft>
                <a:spcPts val="0"/>
              </a:spcAft>
              <a:buClr>
                <a:srgbClr val="1C4587"/>
              </a:buClr>
              <a:buSzPts val="1800"/>
              <a:buFont typeface="Times New Roman"/>
              <a:buChar char="●"/>
            </a:pPr>
            <a:r>
              <a:rPr b="1" lang="en">
                <a:solidFill>
                  <a:srgbClr val="1C4587"/>
                </a:solidFill>
                <a:latin typeface="Times New Roman"/>
                <a:ea typeface="Times New Roman"/>
                <a:cs typeface="Times New Roman"/>
                <a:sym typeface="Times New Roman"/>
              </a:rPr>
              <a:t>Product_name_length</a:t>
            </a:r>
            <a:endParaRPr b="1">
              <a:solidFill>
                <a:srgbClr val="1C4587"/>
              </a:solidFill>
              <a:latin typeface="Times New Roman"/>
              <a:ea typeface="Times New Roman"/>
              <a:cs typeface="Times New Roman"/>
              <a:sym typeface="Times New Roman"/>
            </a:endParaRPr>
          </a:p>
          <a:p>
            <a:pPr indent="-342900" lvl="0" marL="457200" rtl="0" algn="l">
              <a:spcBef>
                <a:spcPts val="0"/>
              </a:spcBef>
              <a:spcAft>
                <a:spcPts val="0"/>
              </a:spcAft>
              <a:buClr>
                <a:srgbClr val="1C4587"/>
              </a:buClr>
              <a:buSzPts val="1800"/>
              <a:buFont typeface="Times New Roman"/>
              <a:buChar char="●"/>
            </a:pPr>
            <a:r>
              <a:rPr b="1" lang="en">
                <a:solidFill>
                  <a:srgbClr val="1C4587"/>
                </a:solidFill>
                <a:latin typeface="Times New Roman"/>
                <a:ea typeface="Times New Roman"/>
                <a:cs typeface="Times New Roman"/>
                <a:sym typeface="Times New Roman"/>
              </a:rPr>
              <a:t>Product_description_length</a:t>
            </a:r>
            <a:endParaRPr b="1">
              <a:solidFill>
                <a:srgbClr val="1C4587"/>
              </a:solidFill>
              <a:latin typeface="Times New Roman"/>
              <a:ea typeface="Times New Roman"/>
              <a:cs typeface="Times New Roman"/>
              <a:sym typeface="Times New Roman"/>
            </a:endParaRPr>
          </a:p>
          <a:p>
            <a:pPr indent="-342900" lvl="0" marL="457200" rtl="0" algn="l">
              <a:spcBef>
                <a:spcPts val="0"/>
              </a:spcBef>
              <a:spcAft>
                <a:spcPts val="0"/>
              </a:spcAft>
              <a:buClr>
                <a:srgbClr val="1C4587"/>
              </a:buClr>
              <a:buSzPts val="1800"/>
              <a:buFont typeface="Times New Roman"/>
              <a:buChar char="●"/>
            </a:pPr>
            <a:r>
              <a:rPr b="1" lang="en">
                <a:solidFill>
                  <a:srgbClr val="1C4587"/>
                </a:solidFill>
                <a:latin typeface="Times New Roman"/>
                <a:ea typeface="Times New Roman"/>
                <a:cs typeface="Times New Roman"/>
                <a:sym typeface="Times New Roman"/>
              </a:rPr>
              <a:t>Product_photo_qty</a:t>
            </a:r>
            <a:endParaRPr b="1">
              <a:solidFill>
                <a:srgbClr val="1C4587"/>
              </a:solidFill>
              <a:latin typeface="Times New Roman"/>
              <a:ea typeface="Times New Roman"/>
              <a:cs typeface="Times New Roman"/>
              <a:sym typeface="Times New Roman"/>
            </a:endParaRPr>
          </a:p>
          <a:p>
            <a:pPr indent="-342900" lvl="0" marL="457200" rtl="0" algn="l">
              <a:spcBef>
                <a:spcPts val="0"/>
              </a:spcBef>
              <a:spcAft>
                <a:spcPts val="0"/>
              </a:spcAft>
              <a:buClr>
                <a:srgbClr val="1C4587"/>
              </a:buClr>
              <a:buSzPts val="1800"/>
              <a:buFont typeface="Times New Roman"/>
              <a:buChar char="●"/>
            </a:pPr>
            <a:r>
              <a:rPr b="1" lang="en">
                <a:solidFill>
                  <a:srgbClr val="1C4587"/>
                </a:solidFill>
                <a:latin typeface="Times New Roman"/>
                <a:ea typeface="Times New Roman"/>
                <a:cs typeface="Times New Roman"/>
                <a:sym typeface="Times New Roman"/>
              </a:rPr>
              <a:t>Product_weight_g</a:t>
            </a:r>
            <a:endParaRPr b="1">
              <a:solidFill>
                <a:srgbClr val="1C4587"/>
              </a:solidFill>
              <a:latin typeface="Times New Roman"/>
              <a:ea typeface="Times New Roman"/>
              <a:cs typeface="Times New Roman"/>
              <a:sym typeface="Times New Roman"/>
            </a:endParaRPr>
          </a:p>
          <a:p>
            <a:pPr indent="-342900" lvl="0" marL="457200" rtl="0" algn="l">
              <a:spcBef>
                <a:spcPts val="0"/>
              </a:spcBef>
              <a:spcAft>
                <a:spcPts val="0"/>
              </a:spcAft>
              <a:buClr>
                <a:srgbClr val="1C4587"/>
              </a:buClr>
              <a:buSzPts val="1800"/>
              <a:buFont typeface="Times New Roman"/>
              <a:buChar char="●"/>
            </a:pPr>
            <a:r>
              <a:rPr b="1" lang="en">
                <a:solidFill>
                  <a:srgbClr val="1C4587"/>
                </a:solidFill>
                <a:latin typeface="Times New Roman"/>
                <a:ea typeface="Times New Roman"/>
                <a:cs typeface="Times New Roman"/>
                <a:sym typeface="Times New Roman"/>
              </a:rPr>
              <a:t>Product Length, Width, Height</a:t>
            </a:r>
            <a:endParaRPr b="1">
              <a:solidFill>
                <a:srgbClr val="1C4587"/>
              </a:solidFill>
              <a:latin typeface="Times New Roman"/>
              <a:ea typeface="Times New Roman"/>
              <a:cs typeface="Times New Roman"/>
              <a:sym typeface="Times New Roman"/>
            </a:endParaRPr>
          </a:p>
        </p:txBody>
      </p:sp>
      <p:pic>
        <p:nvPicPr>
          <p:cNvPr id="249" name="Google Shape;249;p32"/>
          <p:cNvPicPr preferRelativeResize="0"/>
          <p:nvPr/>
        </p:nvPicPr>
        <p:blipFill>
          <a:blip r:embed="rId3">
            <a:alphaModFix/>
          </a:blip>
          <a:stretch>
            <a:fillRect/>
          </a:stretch>
        </p:blipFill>
        <p:spPr>
          <a:xfrm>
            <a:off x="7763550" y="4530400"/>
            <a:ext cx="1262450" cy="513550"/>
          </a:xfrm>
          <a:prstGeom prst="rect">
            <a:avLst/>
          </a:prstGeom>
          <a:noFill/>
          <a:ln>
            <a:noFill/>
          </a:ln>
        </p:spPr>
      </p:pic>
      <p:pic>
        <p:nvPicPr>
          <p:cNvPr id="250" name="Google Shape;250;p32"/>
          <p:cNvPicPr preferRelativeResize="0"/>
          <p:nvPr/>
        </p:nvPicPr>
        <p:blipFill rotWithShape="1">
          <a:blip r:embed="rId4">
            <a:alphaModFix/>
          </a:blip>
          <a:srcRect b="31059" l="4642" r="3799" t="32166"/>
          <a:stretch/>
        </p:blipFill>
        <p:spPr>
          <a:xfrm>
            <a:off x="132725" y="4600950"/>
            <a:ext cx="1026375" cy="401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3"/>
          <p:cNvSpPr txBox="1"/>
          <p:nvPr>
            <p:ph type="title"/>
          </p:nvPr>
        </p:nvSpPr>
        <p:spPr>
          <a:xfrm>
            <a:off x="215100" y="158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C4587"/>
                </a:solidFill>
                <a:latin typeface="Times New Roman"/>
                <a:ea typeface="Times New Roman"/>
                <a:cs typeface="Times New Roman"/>
                <a:sym typeface="Times New Roman"/>
              </a:rPr>
              <a:t>Governance Model</a:t>
            </a:r>
            <a:endParaRPr>
              <a:solidFill>
                <a:srgbClr val="1C4587"/>
              </a:solidFill>
              <a:latin typeface="Times New Roman"/>
              <a:ea typeface="Times New Roman"/>
              <a:cs typeface="Times New Roman"/>
              <a:sym typeface="Times New Roman"/>
            </a:endParaRPr>
          </a:p>
        </p:txBody>
      </p:sp>
      <p:pic>
        <p:nvPicPr>
          <p:cNvPr id="256" name="Google Shape;256;p33"/>
          <p:cNvPicPr preferRelativeResize="0"/>
          <p:nvPr/>
        </p:nvPicPr>
        <p:blipFill>
          <a:blip r:embed="rId3">
            <a:alphaModFix/>
          </a:blip>
          <a:stretch>
            <a:fillRect/>
          </a:stretch>
        </p:blipFill>
        <p:spPr>
          <a:xfrm>
            <a:off x="2238700" y="884005"/>
            <a:ext cx="2381524" cy="4107096"/>
          </a:xfrm>
          <a:prstGeom prst="rect">
            <a:avLst/>
          </a:prstGeom>
          <a:noFill/>
          <a:ln>
            <a:noFill/>
          </a:ln>
        </p:spPr>
      </p:pic>
      <p:pic>
        <p:nvPicPr>
          <p:cNvPr id="257" name="Google Shape;257;p33"/>
          <p:cNvPicPr preferRelativeResize="0"/>
          <p:nvPr/>
        </p:nvPicPr>
        <p:blipFill>
          <a:blip r:embed="rId4">
            <a:alphaModFix/>
          </a:blip>
          <a:stretch>
            <a:fillRect/>
          </a:stretch>
        </p:blipFill>
        <p:spPr>
          <a:xfrm>
            <a:off x="215098" y="884025"/>
            <a:ext cx="2023603" cy="4107075"/>
          </a:xfrm>
          <a:prstGeom prst="rect">
            <a:avLst/>
          </a:prstGeom>
          <a:noFill/>
          <a:ln>
            <a:noFill/>
          </a:ln>
        </p:spPr>
      </p:pic>
      <p:pic>
        <p:nvPicPr>
          <p:cNvPr id="258" name="Google Shape;258;p33"/>
          <p:cNvPicPr preferRelativeResize="0"/>
          <p:nvPr/>
        </p:nvPicPr>
        <p:blipFill>
          <a:blip r:embed="rId5">
            <a:alphaModFix/>
          </a:blip>
          <a:stretch>
            <a:fillRect/>
          </a:stretch>
        </p:blipFill>
        <p:spPr>
          <a:xfrm>
            <a:off x="4620224" y="884025"/>
            <a:ext cx="2041967" cy="4107073"/>
          </a:xfrm>
          <a:prstGeom prst="rect">
            <a:avLst/>
          </a:prstGeom>
          <a:noFill/>
          <a:ln>
            <a:noFill/>
          </a:ln>
        </p:spPr>
      </p:pic>
      <p:pic>
        <p:nvPicPr>
          <p:cNvPr id="259" name="Google Shape;259;p33"/>
          <p:cNvPicPr preferRelativeResize="0"/>
          <p:nvPr/>
        </p:nvPicPr>
        <p:blipFill>
          <a:blip r:embed="rId6">
            <a:alphaModFix/>
          </a:blip>
          <a:stretch>
            <a:fillRect/>
          </a:stretch>
        </p:blipFill>
        <p:spPr>
          <a:xfrm>
            <a:off x="6662200" y="833100"/>
            <a:ext cx="2171900" cy="4157976"/>
          </a:xfrm>
          <a:prstGeom prst="rect">
            <a:avLst/>
          </a:prstGeom>
          <a:noFill/>
          <a:ln>
            <a:noFill/>
          </a:ln>
        </p:spPr>
      </p:pic>
      <p:pic>
        <p:nvPicPr>
          <p:cNvPr id="260" name="Google Shape;260;p33"/>
          <p:cNvPicPr preferRelativeResize="0"/>
          <p:nvPr/>
        </p:nvPicPr>
        <p:blipFill>
          <a:blip r:embed="rId7">
            <a:alphaModFix/>
          </a:blip>
          <a:stretch>
            <a:fillRect/>
          </a:stretch>
        </p:blipFill>
        <p:spPr>
          <a:xfrm>
            <a:off x="7968800" y="4613900"/>
            <a:ext cx="1057200" cy="4300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pic>
        <p:nvPicPr>
          <p:cNvPr id="265" name="Google Shape;265;p34"/>
          <p:cNvPicPr preferRelativeResize="0"/>
          <p:nvPr/>
        </p:nvPicPr>
        <p:blipFill>
          <a:blip r:embed="rId3">
            <a:alphaModFix/>
          </a:blip>
          <a:stretch>
            <a:fillRect/>
          </a:stretch>
        </p:blipFill>
        <p:spPr>
          <a:xfrm>
            <a:off x="152400" y="884025"/>
            <a:ext cx="1936860" cy="4107076"/>
          </a:xfrm>
          <a:prstGeom prst="rect">
            <a:avLst/>
          </a:prstGeom>
          <a:noFill/>
          <a:ln>
            <a:noFill/>
          </a:ln>
        </p:spPr>
      </p:pic>
      <p:pic>
        <p:nvPicPr>
          <p:cNvPr id="266" name="Google Shape;266;p34"/>
          <p:cNvPicPr preferRelativeResize="0"/>
          <p:nvPr/>
        </p:nvPicPr>
        <p:blipFill>
          <a:blip r:embed="rId4">
            <a:alphaModFix/>
          </a:blip>
          <a:stretch>
            <a:fillRect/>
          </a:stretch>
        </p:blipFill>
        <p:spPr>
          <a:xfrm>
            <a:off x="2057650" y="908747"/>
            <a:ext cx="2540199" cy="4138154"/>
          </a:xfrm>
          <a:prstGeom prst="rect">
            <a:avLst/>
          </a:prstGeom>
          <a:noFill/>
          <a:ln>
            <a:noFill/>
          </a:ln>
        </p:spPr>
      </p:pic>
      <p:pic>
        <p:nvPicPr>
          <p:cNvPr id="267" name="Google Shape;267;p34"/>
          <p:cNvPicPr preferRelativeResize="0"/>
          <p:nvPr/>
        </p:nvPicPr>
        <p:blipFill>
          <a:blip r:embed="rId5">
            <a:alphaModFix/>
          </a:blip>
          <a:stretch>
            <a:fillRect/>
          </a:stretch>
        </p:blipFill>
        <p:spPr>
          <a:xfrm>
            <a:off x="4674043" y="884025"/>
            <a:ext cx="2540214" cy="4107075"/>
          </a:xfrm>
          <a:prstGeom prst="rect">
            <a:avLst/>
          </a:prstGeom>
          <a:noFill/>
          <a:ln>
            <a:noFill/>
          </a:ln>
        </p:spPr>
      </p:pic>
      <p:pic>
        <p:nvPicPr>
          <p:cNvPr id="268" name="Google Shape;268;p34"/>
          <p:cNvPicPr preferRelativeResize="0"/>
          <p:nvPr/>
        </p:nvPicPr>
        <p:blipFill>
          <a:blip r:embed="rId6">
            <a:alphaModFix/>
          </a:blip>
          <a:stretch>
            <a:fillRect/>
          </a:stretch>
        </p:blipFill>
        <p:spPr>
          <a:xfrm>
            <a:off x="7214250" y="852950"/>
            <a:ext cx="1936851" cy="4138151"/>
          </a:xfrm>
          <a:prstGeom prst="rect">
            <a:avLst/>
          </a:prstGeom>
          <a:noFill/>
          <a:ln>
            <a:noFill/>
          </a:ln>
        </p:spPr>
      </p:pic>
      <p:pic>
        <p:nvPicPr>
          <p:cNvPr id="269" name="Google Shape;269;p34"/>
          <p:cNvPicPr preferRelativeResize="0"/>
          <p:nvPr/>
        </p:nvPicPr>
        <p:blipFill>
          <a:blip r:embed="rId7">
            <a:alphaModFix/>
          </a:blip>
          <a:stretch>
            <a:fillRect/>
          </a:stretch>
        </p:blipFill>
        <p:spPr>
          <a:xfrm>
            <a:off x="8142125" y="4735950"/>
            <a:ext cx="1001875" cy="407550"/>
          </a:xfrm>
          <a:prstGeom prst="rect">
            <a:avLst/>
          </a:prstGeom>
          <a:noFill/>
          <a:ln>
            <a:noFill/>
          </a:ln>
        </p:spPr>
      </p:pic>
      <p:sp>
        <p:nvSpPr>
          <p:cNvPr id="270" name="Google Shape;270;p34"/>
          <p:cNvSpPr txBox="1"/>
          <p:nvPr>
            <p:ph type="title"/>
          </p:nvPr>
        </p:nvSpPr>
        <p:spPr>
          <a:xfrm>
            <a:off x="215100" y="158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C4587"/>
                </a:solidFill>
                <a:latin typeface="Times New Roman"/>
                <a:ea typeface="Times New Roman"/>
                <a:cs typeface="Times New Roman"/>
                <a:sym typeface="Times New Roman"/>
              </a:rPr>
              <a:t>Governance Model …. CONT</a:t>
            </a:r>
            <a:endParaRPr>
              <a:solidFill>
                <a:srgbClr val="1C4587"/>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5"/>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1C4587"/>
                </a:solidFill>
                <a:latin typeface="Times New Roman"/>
                <a:ea typeface="Times New Roman"/>
                <a:cs typeface="Times New Roman"/>
                <a:sym typeface="Times New Roman"/>
              </a:rPr>
              <a:t>Visualization in Tableau </a:t>
            </a:r>
            <a:endParaRPr>
              <a:solidFill>
                <a:srgbClr val="1C4587"/>
              </a:solidFill>
              <a:latin typeface="Times New Roman"/>
              <a:ea typeface="Times New Roman"/>
              <a:cs typeface="Times New Roman"/>
              <a:sym typeface="Times New Roman"/>
            </a:endParaRPr>
          </a:p>
        </p:txBody>
      </p:sp>
      <p:pic>
        <p:nvPicPr>
          <p:cNvPr id="276" name="Google Shape;276;p35"/>
          <p:cNvPicPr preferRelativeResize="0"/>
          <p:nvPr/>
        </p:nvPicPr>
        <p:blipFill>
          <a:blip r:embed="rId3">
            <a:alphaModFix/>
          </a:blip>
          <a:stretch>
            <a:fillRect/>
          </a:stretch>
        </p:blipFill>
        <p:spPr>
          <a:xfrm>
            <a:off x="752350" y="2390625"/>
            <a:ext cx="8101601" cy="2020550"/>
          </a:xfrm>
          <a:prstGeom prst="rect">
            <a:avLst/>
          </a:prstGeom>
          <a:noFill/>
          <a:ln>
            <a:noFill/>
          </a:ln>
        </p:spPr>
      </p:pic>
      <p:pic>
        <p:nvPicPr>
          <p:cNvPr id="277" name="Google Shape;277;p35"/>
          <p:cNvPicPr preferRelativeResize="0"/>
          <p:nvPr/>
        </p:nvPicPr>
        <p:blipFill>
          <a:blip r:embed="rId4">
            <a:alphaModFix/>
          </a:blip>
          <a:stretch>
            <a:fillRect/>
          </a:stretch>
        </p:blipFill>
        <p:spPr>
          <a:xfrm>
            <a:off x="760650" y="968200"/>
            <a:ext cx="8101598" cy="1257473"/>
          </a:xfrm>
          <a:prstGeom prst="rect">
            <a:avLst/>
          </a:prstGeom>
          <a:noFill/>
          <a:ln>
            <a:noFill/>
          </a:ln>
        </p:spPr>
      </p:pic>
      <p:cxnSp>
        <p:nvCxnSpPr>
          <p:cNvPr id="278" name="Google Shape;278;p35"/>
          <p:cNvCxnSpPr>
            <a:stCxn id="277" idx="3"/>
            <a:endCxn id="276" idx="1"/>
          </p:cNvCxnSpPr>
          <p:nvPr/>
        </p:nvCxnSpPr>
        <p:spPr>
          <a:xfrm flipH="1">
            <a:off x="752348" y="1596936"/>
            <a:ext cx="8109900" cy="1803900"/>
          </a:xfrm>
          <a:prstGeom prst="curvedConnector5">
            <a:avLst>
              <a:gd fmla="val 297" name="adj1"/>
              <a:gd fmla="val 39426" name="adj2"/>
              <a:gd fmla="val 99004" name="adj3"/>
            </a:avLst>
          </a:prstGeom>
          <a:noFill/>
          <a:ln cap="flat" cmpd="sng" w="19050">
            <a:solidFill>
              <a:srgbClr val="B7B7B7"/>
            </a:solidFill>
            <a:prstDash val="solid"/>
            <a:round/>
            <a:headEnd len="med" w="med" type="none"/>
            <a:tailEnd len="med" w="med" type="none"/>
          </a:ln>
        </p:spPr>
      </p:cxnSp>
      <p:pic>
        <p:nvPicPr>
          <p:cNvPr id="279" name="Google Shape;279;p35"/>
          <p:cNvPicPr preferRelativeResize="0"/>
          <p:nvPr/>
        </p:nvPicPr>
        <p:blipFill rotWithShape="1">
          <a:blip r:embed="rId5">
            <a:alphaModFix/>
          </a:blip>
          <a:srcRect b="31059" l="4642" r="3799" t="32166"/>
          <a:stretch/>
        </p:blipFill>
        <p:spPr>
          <a:xfrm>
            <a:off x="132725" y="4634000"/>
            <a:ext cx="941850" cy="368175"/>
          </a:xfrm>
          <a:prstGeom prst="rect">
            <a:avLst/>
          </a:prstGeom>
          <a:noFill/>
          <a:ln>
            <a:noFill/>
          </a:ln>
        </p:spPr>
      </p:pic>
      <p:pic>
        <p:nvPicPr>
          <p:cNvPr id="280" name="Google Shape;280;p35"/>
          <p:cNvPicPr preferRelativeResize="0"/>
          <p:nvPr/>
        </p:nvPicPr>
        <p:blipFill>
          <a:blip r:embed="rId6">
            <a:alphaModFix/>
          </a:blip>
          <a:stretch>
            <a:fillRect/>
          </a:stretch>
        </p:blipFill>
        <p:spPr>
          <a:xfrm>
            <a:off x="7763550" y="4530400"/>
            <a:ext cx="1262450" cy="5135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pic>
        <p:nvPicPr>
          <p:cNvPr id="285" name="Google Shape;285;p36"/>
          <p:cNvPicPr preferRelativeResize="0"/>
          <p:nvPr/>
        </p:nvPicPr>
        <p:blipFill>
          <a:blip r:embed="rId3">
            <a:alphaModFix/>
          </a:blip>
          <a:stretch>
            <a:fillRect/>
          </a:stretch>
        </p:blipFill>
        <p:spPr>
          <a:xfrm>
            <a:off x="154200" y="219525"/>
            <a:ext cx="6655698" cy="4704450"/>
          </a:xfrm>
          <a:prstGeom prst="rect">
            <a:avLst/>
          </a:prstGeom>
          <a:noFill/>
          <a:ln>
            <a:noFill/>
          </a:ln>
        </p:spPr>
      </p:pic>
      <p:sp>
        <p:nvSpPr>
          <p:cNvPr id="286" name="Google Shape;286;p36"/>
          <p:cNvSpPr txBox="1"/>
          <p:nvPr/>
        </p:nvSpPr>
        <p:spPr>
          <a:xfrm>
            <a:off x="6809900" y="317525"/>
            <a:ext cx="22614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Future</a:t>
            </a:r>
            <a:r>
              <a:rPr b="1" lang="en"/>
              <a:t>:</a:t>
            </a:r>
            <a:endParaRPr b="1"/>
          </a:p>
          <a:p>
            <a:pPr indent="0" lvl="0" marL="0" rtl="0" algn="l">
              <a:spcBef>
                <a:spcPts val="0"/>
              </a:spcBef>
              <a:spcAft>
                <a:spcPts val="0"/>
              </a:spcAft>
              <a:buNone/>
            </a:pPr>
            <a:r>
              <a:t/>
            </a:r>
            <a:endParaRPr b="1"/>
          </a:p>
          <a:p>
            <a:pPr indent="-317500" lvl="0" marL="457200" rtl="0" algn="l">
              <a:spcBef>
                <a:spcPts val="0"/>
              </a:spcBef>
              <a:spcAft>
                <a:spcPts val="0"/>
              </a:spcAft>
              <a:buSzPts val="1400"/>
              <a:buChar char="●"/>
            </a:pPr>
            <a:r>
              <a:rPr lang="en"/>
              <a:t>Marketing analytics for sellers.</a:t>
            </a:r>
            <a:endParaRPr/>
          </a:p>
          <a:p>
            <a:pPr indent="-317500" lvl="0" marL="457200" rtl="0" algn="l">
              <a:spcBef>
                <a:spcPts val="0"/>
              </a:spcBef>
              <a:spcAft>
                <a:spcPts val="0"/>
              </a:spcAft>
              <a:buSzPts val="1400"/>
              <a:buChar char="●"/>
            </a:pPr>
            <a:r>
              <a:rPr lang="en"/>
              <a:t>Product category for sellers (for supply chain).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37"/>
          <p:cNvPicPr preferRelativeResize="0"/>
          <p:nvPr/>
        </p:nvPicPr>
        <p:blipFill>
          <a:blip r:embed="rId3">
            <a:alphaModFix/>
          </a:blip>
          <a:stretch>
            <a:fillRect/>
          </a:stretch>
        </p:blipFill>
        <p:spPr>
          <a:xfrm>
            <a:off x="199575" y="171775"/>
            <a:ext cx="6495150" cy="4772151"/>
          </a:xfrm>
          <a:prstGeom prst="rect">
            <a:avLst/>
          </a:prstGeom>
          <a:noFill/>
          <a:ln>
            <a:noFill/>
          </a:ln>
        </p:spPr>
      </p:pic>
      <p:sp>
        <p:nvSpPr>
          <p:cNvPr id="292" name="Google Shape;292;p37"/>
          <p:cNvSpPr txBox="1"/>
          <p:nvPr/>
        </p:nvSpPr>
        <p:spPr>
          <a:xfrm>
            <a:off x="6694725" y="317525"/>
            <a:ext cx="2376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Future:</a:t>
            </a:r>
            <a:endParaRPr b="1"/>
          </a:p>
          <a:p>
            <a:pPr indent="0" lvl="0" marL="0" rtl="0" algn="l">
              <a:spcBef>
                <a:spcPts val="0"/>
              </a:spcBef>
              <a:spcAft>
                <a:spcPts val="0"/>
              </a:spcAft>
              <a:buNone/>
            </a:pPr>
            <a:r>
              <a:t/>
            </a:r>
            <a:endParaRPr b="1"/>
          </a:p>
          <a:p>
            <a:pPr indent="-317500" lvl="0" marL="457200" rtl="0" algn="l">
              <a:spcBef>
                <a:spcPts val="0"/>
              </a:spcBef>
              <a:spcAft>
                <a:spcPts val="0"/>
              </a:spcAft>
              <a:buSzPts val="1400"/>
              <a:buChar char="●"/>
            </a:pPr>
            <a:r>
              <a:rPr lang="en"/>
              <a:t>Scope of revenue growth</a:t>
            </a:r>
            <a:endParaRPr/>
          </a:p>
          <a:p>
            <a:pPr indent="-317500" lvl="0" marL="457200" rtl="0" algn="l">
              <a:spcBef>
                <a:spcPts val="0"/>
              </a:spcBef>
              <a:spcAft>
                <a:spcPts val="0"/>
              </a:spcAft>
              <a:buSzPts val="1400"/>
              <a:buChar char="●"/>
            </a:pPr>
            <a:r>
              <a:rPr lang="en"/>
              <a:t>Revenue model </a:t>
            </a:r>
            <a:r>
              <a:rPr lang="en"/>
              <a:t>improvement</a:t>
            </a:r>
            <a:r>
              <a:rPr lang="en"/>
              <a:t> ex: With </a:t>
            </a:r>
            <a:r>
              <a:rPr lang="en"/>
              <a:t>advertisement, coupons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38"/>
          <p:cNvPicPr preferRelativeResize="0"/>
          <p:nvPr/>
        </p:nvPicPr>
        <p:blipFill>
          <a:blip r:embed="rId3">
            <a:alphaModFix/>
          </a:blip>
          <a:stretch>
            <a:fillRect/>
          </a:stretch>
        </p:blipFill>
        <p:spPr>
          <a:xfrm>
            <a:off x="185250" y="222250"/>
            <a:ext cx="6598374" cy="4699001"/>
          </a:xfrm>
          <a:prstGeom prst="rect">
            <a:avLst/>
          </a:prstGeom>
          <a:noFill/>
          <a:ln>
            <a:noFill/>
          </a:ln>
        </p:spPr>
      </p:pic>
      <p:sp>
        <p:nvSpPr>
          <p:cNvPr id="298" name="Google Shape;298;p38"/>
          <p:cNvSpPr txBox="1"/>
          <p:nvPr/>
        </p:nvSpPr>
        <p:spPr>
          <a:xfrm>
            <a:off x="6694725" y="317525"/>
            <a:ext cx="2376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t>   </a:t>
            </a:r>
            <a:r>
              <a:rPr b="1" lang="en"/>
              <a:t>Future:</a:t>
            </a:r>
            <a:endParaRPr b="1"/>
          </a:p>
          <a:p>
            <a:pPr indent="0" lvl="0" marL="0" rtl="0" algn="l">
              <a:spcBef>
                <a:spcPts val="0"/>
              </a:spcBef>
              <a:spcAft>
                <a:spcPts val="0"/>
              </a:spcAft>
              <a:buNone/>
            </a:pPr>
            <a:r>
              <a:t/>
            </a:r>
            <a:endParaRPr b="1"/>
          </a:p>
          <a:p>
            <a:pPr indent="-317500" lvl="0" marL="457200" rtl="0" algn="l">
              <a:spcBef>
                <a:spcPts val="0"/>
              </a:spcBef>
              <a:spcAft>
                <a:spcPts val="0"/>
              </a:spcAft>
              <a:buSzPts val="1400"/>
              <a:buChar char="●"/>
            </a:pPr>
            <a:r>
              <a:rPr lang="en"/>
              <a:t>Model for estimating delivery based on multiple factors. Ex: workforce, climate, product demand, type of the product.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9"/>
          <p:cNvSpPr txBox="1"/>
          <p:nvPr>
            <p:ph type="title"/>
          </p:nvPr>
        </p:nvSpPr>
        <p:spPr>
          <a:xfrm>
            <a:off x="311700" y="40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1C4587"/>
                </a:solidFill>
                <a:latin typeface="Times New Roman"/>
                <a:ea typeface="Times New Roman"/>
                <a:cs typeface="Times New Roman"/>
                <a:sym typeface="Times New Roman"/>
              </a:rPr>
              <a:t>       </a:t>
            </a:r>
            <a:r>
              <a:rPr b="1" lang="en" sz="2820">
                <a:solidFill>
                  <a:srgbClr val="1C4587"/>
                </a:solidFill>
                <a:latin typeface="Times New Roman"/>
                <a:ea typeface="Times New Roman"/>
                <a:cs typeface="Times New Roman"/>
                <a:sym typeface="Times New Roman"/>
              </a:rPr>
              <a:t>Challenges </a:t>
            </a:r>
            <a:endParaRPr b="1" sz="2820">
              <a:solidFill>
                <a:srgbClr val="1C4587"/>
              </a:solidFill>
              <a:latin typeface="Times New Roman"/>
              <a:ea typeface="Times New Roman"/>
              <a:cs typeface="Times New Roman"/>
              <a:sym typeface="Times New Roman"/>
            </a:endParaRPr>
          </a:p>
        </p:txBody>
      </p:sp>
      <p:sp>
        <p:nvSpPr>
          <p:cNvPr id="304" name="Google Shape;304;p39"/>
          <p:cNvSpPr txBox="1"/>
          <p:nvPr/>
        </p:nvSpPr>
        <p:spPr>
          <a:xfrm>
            <a:off x="997675" y="678450"/>
            <a:ext cx="7332600" cy="37866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rgbClr val="1C4587"/>
              </a:buClr>
              <a:buSzPts val="1800"/>
              <a:buFont typeface="Times New Roman"/>
              <a:buChar char="●"/>
            </a:pPr>
            <a:r>
              <a:rPr b="1" lang="en" sz="1800">
                <a:solidFill>
                  <a:srgbClr val="1C4587"/>
                </a:solidFill>
                <a:latin typeface="Times New Roman"/>
                <a:ea typeface="Times New Roman"/>
                <a:cs typeface="Times New Roman"/>
                <a:sym typeface="Times New Roman"/>
              </a:rPr>
              <a:t>Lack of proper information about the company's present data driven stance. </a:t>
            </a:r>
            <a:endParaRPr b="1" sz="1800">
              <a:solidFill>
                <a:srgbClr val="1C4587"/>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1C4587"/>
              </a:buClr>
              <a:buSzPts val="1800"/>
              <a:buFont typeface="Times New Roman"/>
              <a:buChar char="●"/>
            </a:pPr>
            <a:r>
              <a:rPr b="1" lang="en" sz="1800">
                <a:solidFill>
                  <a:srgbClr val="1C4587"/>
                </a:solidFill>
                <a:latin typeface="Times New Roman"/>
                <a:ea typeface="Times New Roman"/>
                <a:cs typeface="Times New Roman"/>
                <a:sym typeface="Times New Roman"/>
              </a:rPr>
              <a:t>It was pretty challenging to gather a complete company profile and competitors due to its foreign origin and its startup status. </a:t>
            </a:r>
            <a:endParaRPr b="1" sz="1800">
              <a:solidFill>
                <a:srgbClr val="1C4587"/>
              </a:solidFill>
              <a:latin typeface="Times New Roman"/>
              <a:ea typeface="Times New Roman"/>
              <a:cs typeface="Times New Roman"/>
              <a:sym typeface="Times New Roman"/>
            </a:endParaRPr>
          </a:p>
          <a:p>
            <a:pPr indent="-342900" lvl="0" marL="457200" rtl="0" algn="l">
              <a:lnSpc>
                <a:spcPct val="150000"/>
              </a:lnSpc>
              <a:spcBef>
                <a:spcPts val="0"/>
              </a:spcBef>
              <a:spcAft>
                <a:spcPts val="0"/>
              </a:spcAft>
              <a:buClr>
                <a:srgbClr val="1C4587"/>
              </a:buClr>
              <a:buSzPts val="1800"/>
              <a:buFont typeface="Times New Roman"/>
              <a:buChar char="●"/>
            </a:pPr>
            <a:r>
              <a:rPr b="1" lang="en" sz="1800">
                <a:solidFill>
                  <a:srgbClr val="1C4587"/>
                </a:solidFill>
                <a:latin typeface="Times New Roman"/>
                <a:ea typeface="Times New Roman"/>
                <a:cs typeface="Times New Roman"/>
                <a:sym typeface="Times New Roman"/>
              </a:rPr>
              <a:t>Unable to gather necessary information about the company due to the language barrier. </a:t>
            </a:r>
            <a:endParaRPr b="1" sz="1800">
              <a:solidFill>
                <a:srgbClr val="1C4587"/>
              </a:solidFill>
              <a:latin typeface="Times New Roman"/>
              <a:ea typeface="Times New Roman"/>
              <a:cs typeface="Times New Roman"/>
              <a:sym typeface="Times New Roman"/>
            </a:endParaRPr>
          </a:p>
          <a:p>
            <a:pPr indent="-330200" lvl="0" marL="457200" rtl="0" algn="l">
              <a:lnSpc>
                <a:spcPct val="150000"/>
              </a:lnSpc>
              <a:spcBef>
                <a:spcPts val="0"/>
              </a:spcBef>
              <a:spcAft>
                <a:spcPts val="0"/>
              </a:spcAft>
              <a:buClr>
                <a:srgbClr val="1C4587"/>
              </a:buClr>
              <a:buSzPts val="1600"/>
              <a:buFont typeface="Times New Roman"/>
              <a:buChar char="●"/>
            </a:pPr>
            <a:r>
              <a:rPr b="1" lang="en" sz="1800">
                <a:solidFill>
                  <a:srgbClr val="1C4587"/>
                </a:solidFill>
                <a:latin typeface="Times New Roman"/>
                <a:ea typeface="Times New Roman"/>
                <a:cs typeface="Times New Roman"/>
                <a:sym typeface="Times New Roman"/>
              </a:rPr>
              <a:t>There was no financial information available to access their financial stance except the amount of capital they are raising in different rounds.</a:t>
            </a:r>
            <a:r>
              <a:rPr b="1" lang="en" sz="1600">
                <a:solidFill>
                  <a:srgbClr val="1C4587"/>
                </a:solidFill>
                <a:latin typeface="Times New Roman"/>
                <a:ea typeface="Times New Roman"/>
                <a:cs typeface="Times New Roman"/>
                <a:sym typeface="Times New Roman"/>
              </a:rPr>
              <a:t> </a:t>
            </a:r>
            <a:endParaRPr b="1" sz="1600">
              <a:solidFill>
                <a:srgbClr val="1C4587"/>
              </a:solidFill>
              <a:latin typeface="Times New Roman"/>
              <a:ea typeface="Times New Roman"/>
              <a:cs typeface="Times New Roman"/>
              <a:sym typeface="Times New Roman"/>
            </a:endParaRPr>
          </a:p>
        </p:txBody>
      </p:sp>
      <p:pic>
        <p:nvPicPr>
          <p:cNvPr id="305" name="Google Shape;305;p39"/>
          <p:cNvPicPr preferRelativeResize="0"/>
          <p:nvPr/>
        </p:nvPicPr>
        <p:blipFill>
          <a:blip r:embed="rId3">
            <a:alphaModFix/>
          </a:blip>
          <a:stretch>
            <a:fillRect/>
          </a:stretch>
        </p:blipFill>
        <p:spPr>
          <a:xfrm>
            <a:off x="7763550" y="4530400"/>
            <a:ext cx="1262450" cy="513550"/>
          </a:xfrm>
          <a:prstGeom prst="rect">
            <a:avLst/>
          </a:prstGeom>
          <a:noFill/>
          <a:ln>
            <a:noFill/>
          </a:ln>
        </p:spPr>
      </p:pic>
      <p:pic>
        <p:nvPicPr>
          <p:cNvPr id="306" name="Google Shape;306;p39"/>
          <p:cNvPicPr preferRelativeResize="0"/>
          <p:nvPr/>
        </p:nvPicPr>
        <p:blipFill rotWithShape="1">
          <a:blip r:embed="rId4">
            <a:alphaModFix/>
          </a:blip>
          <a:srcRect b="31059" l="4642" r="3799" t="32166"/>
          <a:stretch/>
        </p:blipFill>
        <p:spPr>
          <a:xfrm>
            <a:off x="132725" y="4600950"/>
            <a:ext cx="1026375" cy="401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0"/>
          <p:cNvSpPr txBox="1"/>
          <p:nvPr>
            <p:ph type="title"/>
          </p:nvPr>
        </p:nvSpPr>
        <p:spPr>
          <a:xfrm>
            <a:off x="311700" y="178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1C4587"/>
                </a:solidFill>
                <a:latin typeface="Times New Roman"/>
                <a:ea typeface="Times New Roman"/>
                <a:cs typeface="Times New Roman"/>
                <a:sym typeface="Times New Roman"/>
              </a:rPr>
              <a:t>      </a:t>
            </a:r>
            <a:r>
              <a:rPr b="1" lang="en" sz="2820">
                <a:solidFill>
                  <a:srgbClr val="1C4587"/>
                </a:solidFill>
                <a:latin typeface="Times New Roman"/>
                <a:ea typeface="Times New Roman"/>
                <a:cs typeface="Times New Roman"/>
                <a:sym typeface="Times New Roman"/>
              </a:rPr>
              <a:t>Lesson Learned and Improvement </a:t>
            </a:r>
            <a:endParaRPr b="1" sz="2820">
              <a:solidFill>
                <a:srgbClr val="1C4587"/>
              </a:solidFill>
              <a:latin typeface="Times New Roman"/>
              <a:ea typeface="Times New Roman"/>
              <a:cs typeface="Times New Roman"/>
              <a:sym typeface="Times New Roman"/>
            </a:endParaRPr>
          </a:p>
        </p:txBody>
      </p:sp>
      <p:sp>
        <p:nvSpPr>
          <p:cNvPr id="312" name="Google Shape;312;p40"/>
          <p:cNvSpPr txBox="1"/>
          <p:nvPr/>
        </p:nvSpPr>
        <p:spPr>
          <a:xfrm>
            <a:off x="695400" y="1303375"/>
            <a:ext cx="8136900" cy="1631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rgbClr val="1C4587"/>
              </a:buClr>
              <a:buSzPts val="1600"/>
              <a:buFont typeface="Times New Roman"/>
              <a:buChar char="-"/>
            </a:pPr>
            <a:r>
              <a:rPr b="1" lang="en" sz="1600">
                <a:solidFill>
                  <a:srgbClr val="1C4587"/>
                </a:solidFill>
                <a:latin typeface="Times New Roman"/>
                <a:ea typeface="Times New Roman"/>
                <a:cs typeface="Times New Roman"/>
                <a:sym typeface="Times New Roman"/>
              </a:rPr>
              <a:t>If Olist could have an interface for translation then non-native people would be able to interact with the product better.</a:t>
            </a:r>
            <a:endParaRPr b="1" sz="1600">
              <a:solidFill>
                <a:srgbClr val="1C4587"/>
              </a:solidFill>
              <a:latin typeface="Times New Roman"/>
              <a:ea typeface="Times New Roman"/>
              <a:cs typeface="Times New Roman"/>
              <a:sym typeface="Times New Roman"/>
            </a:endParaRPr>
          </a:p>
          <a:p>
            <a:pPr indent="-330200" lvl="0" marL="457200" rtl="0" algn="l">
              <a:spcBef>
                <a:spcPts val="0"/>
              </a:spcBef>
              <a:spcAft>
                <a:spcPts val="0"/>
              </a:spcAft>
              <a:buClr>
                <a:srgbClr val="1C4587"/>
              </a:buClr>
              <a:buSzPts val="1600"/>
              <a:buFont typeface="Times New Roman"/>
              <a:buChar char="-"/>
            </a:pPr>
            <a:r>
              <a:rPr b="1" lang="en" sz="1600">
                <a:solidFill>
                  <a:srgbClr val="1C4587"/>
                </a:solidFill>
                <a:highlight>
                  <a:srgbClr val="FFFFFF"/>
                </a:highlight>
                <a:latin typeface="Times New Roman"/>
                <a:ea typeface="Times New Roman"/>
                <a:cs typeface="Times New Roman"/>
                <a:sym typeface="Times New Roman"/>
              </a:rPr>
              <a:t>Establish a single standard report system based on data quality metrics and coding</a:t>
            </a:r>
            <a:endParaRPr b="1" sz="1600">
              <a:solidFill>
                <a:srgbClr val="1C4587"/>
              </a:solidFill>
              <a:latin typeface="Times New Roman"/>
              <a:ea typeface="Times New Roman"/>
              <a:cs typeface="Times New Roman"/>
              <a:sym typeface="Times New Roman"/>
            </a:endParaRPr>
          </a:p>
          <a:p>
            <a:pPr indent="-330200" lvl="0" marL="457200" rtl="0" algn="l">
              <a:spcBef>
                <a:spcPts val="0"/>
              </a:spcBef>
              <a:spcAft>
                <a:spcPts val="0"/>
              </a:spcAft>
              <a:buClr>
                <a:srgbClr val="1C4587"/>
              </a:buClr>
              <a:buSzPts val="1600"/>
              <a:buFont typeface="Times New Roman"/>
              <a:buChar char="-"/>
            </a:pPr>
            <a:r>
              <a:rPr b="1" lang="en" sz="1600">
                <a:solidFill>
                  <a:srgbClr val="1C4587"/>
                </a:solidFill>
                <a:latin typeface="Times New Roman"/>
                <a:ea typeface="Times New Roman"/>
                <a:cs typeface="Times New Roman"/>
                <a:sym typeface="Times New Roman"/>
              </a:rPr>
              <a:t>The value of focusing on individual personas while developing our data driven process.</a:t>
            </a:r>
            <a:endParaRPr b="1" sz="1600">
              <a:solidFill>
                <a:srgbClr val="1C4587"/>
              </a:solidFill>
              <a:latin typeface="Times New Roman"/>
              <a:ea typeface="Times New Roman"/>
              <a:cs typeface="Times New Roman"/>
              <a:sym typeface="Times New Roman"/>
            </a:endParaRPr>
          </a:p>
          <a:p>
            <a:pPr indent="0" lvl="0" marL="0" rtl="0" algn="l">
              <a:spcBef>
                <a:spcPts val="0"/>
              </a:spcBef>
              <a:spcAft>
                <a:spcPts val="0"/>
              </a:spcAft>
              <a:buNone/>
            </a:pPr>
            <a:r>
              <a:t/>
            </a:r>
            <a:endParaRPr b="1" sz="1600">
              <a:solidFill>
                <a:srgbClr val="1C4587"/>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313" name="Google Shape;313;p40"/>
          <p:cNvPicPr preferRelativeResize="0"/>
          <p:nvPr/>
        </p:nvPicPr>
        <p:blipFill>
          <a:blip r:embed="rId3">
            <a:alphaModFix/>
          </a:blip>
          <a:stretch>
            <a:fillRect/>
          </a:stretch>
        </p:blipFill>
        <p:spPr>
          <a:xfrm>
            <a:off x="7763550" y="4530400"/>
            <a:ext cx="1262450" cy="513550"/>
          </a:xfrm>
          <a:prstGeom prst="rect">
            <a:avLst/>
          </a:prstGeom>
          <a:noFill/>
          <a:ln>
            <a:noFill/>
          </a:ln>
        </p:spPr>
      </p:pic>
      <p:pic>
        <p:nvPicPr>
          <p:cNvPr id="314" name="Google Shape;314;p40"/>
          <p:cNvPicPr preferRelativeResize="0"/>
          <p:nvPr/>
        </p:nvPicPr>
        <p:blipFill rotWithShape="1">
          <a:blip r:embed="rId4">
            <a:alphaModFix/>
          </a:blip>
          <a:srcRect b="31059" l="4642" r="3799" t="32166"/>
          <a:stretch/>
        </p:blipFill>
        <p:spPr>
          <a:xfrm>
            <a:off x="132725" y="4600950"/>
            <a:ext cx="1026375" cy="401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1"/>
          <p:cNvSpPr txBox="1"/>
          <p:nvPr/>
        </p:nvSpPr>
        <p:spPr>
          <a:xfrm>
            <a:off x="1031057" y="1592425"/>
            <a:ext cx="7772400" cy="115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solidFill>
                  <a:srgbClr val="1155CC"/>
                </a:solidFill>
                <a:latin typeface="Cousine"/>
                <a:ea typeface="Cousine"/>
                <a:cs typeface="Cousine"/>
                <a:sym typeface="Cousine"/>
              </a:rPr>
              <a:t>Thanks!</a:t>
            </a:r>
            <a:endParaRPr b="1" sz="6000">
              <a:solidFill>
                <a:srgbClr val="1155CC"/>
              </a:solidFill>
              <a:latin typeface="Cousine"/>
              <a:ea typeface="Cousine"/>
              <a:cs typeface="Cousine"/>
              <a:sym typeface="Cousine"/>
            </a:endParaRPr>
          </a:p>
        </p:txBody>
      </p:sp>
      <p:sp>
        <p:nvSpPr>
          <p:cNvPr id="320" name="Google Shape;320;p41"/>
          <p:cNvSpPr txBox="1"/>
          <p:nvPr/>
        </p:nvSpPr>
        <p:spPr>
          <a:xfrm>
            <a:off x="1031057" y="2596695"/>
            <a:ext cx="6593700" cy="7848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None/>
            </a:pPr>
            <a:r>
              <a:rPr lang="en" sz="3600">
                <a:solidFill>
                  <a:srgbClr val="1155CC"/>
                </a:solidFill>
                <a:latin typeface="Cousine"/>
                <a:ea typeface="Cousine"/>
                <a:cs typeface="Cousine"/>
                <a:sym typeface="Cousine"/>
              </a:rPr>
              <a:t>ANY QUESTIONS?</a:t>
            </a:r>
            <a:endParaRPr sz="3600">
              <a:solidFill>
                <a:srgbClr val="1155CC"/>
              </a:solidFill>
              <a:latin typeface="Cousine"/>
              <a:ea typeface="Cousine"/>
              <a:cs typeface="Cousine"/>
              <a:sym typeface="Cousine"/>
            </a:endParaRPr>
          </a:p>
        </p:txBody>
      </p:sp>
      <p:pic>
        <p:nvPicPr>
          <p:cNvPr id="321" name="Google Shape;321;p41"/>
          <p:cNvPicPr preferRelativeResize="0"/>
          <p:nvPr/>
        </p:nvPicPr>
        <p:blipFill>
          <a:blip r:embed="rId3">
            <a:alphaModFix/>
          </a:blip>
          <a:stretch>
            <a:fillRect/>
          </a:stretch>
        </p:blipFill>
        <p:spPr>
          <a:xfrm>
            <a:off x="7763550" y="4530400"/>
            <a:ext cx="1262450" cy="513550"/>
          </a:xfrm>
          <a:prstGeom prst="rect">
            <a:avLst/>
          </a:prstGeom>
          <a:noFill/>
          <a:ln>
            <a:noFill/>
          </a:ln>
        </p:spPr>
      </p:pic>
      <p:pic>
        <p:nvPicPr>
          <p:cNvPr id="322" name="Google Shape;322;p41"/>
          <p:cNvPicPr preferRelativeResize="0"/>
          <p:nvPr/>
        </p:nvPicPr>
        <p:blipFill rotWithShape="1">
          <a:blip r:embed="rId4">
            <a:alphaModFix/>
          </a:blip>
          <a:srcRect b="31059" l="4642" r="3799" t="32166"/>
          <a:stretch/>
        </p:blipFill>
        <p:spPr>
          <a:xfrm>
            <a:off x="132725" y="4600950"/>
            <a:ext cx="1026375" cy="401225"/>
          </a:xfrm>
          <a:prstGeom prst="rect">
            <a:avLst/>
          </a:prstGeom>
          <a:noFill/>
          <a:ln>
            <a:noFill/>
          </a:ln>
        </p:spPr>
      </p:pic>
      <p:pic>
        <p:nvPicPr>
          <p:cNvPr id="323" name="Google Shape;323;p41"/>
          <p:cNvPicPr preferRelativeResize="0"/>
          <p:nvPr/>
        </p:nvPicPr>
        <p:blipFill>
          <a:blip r:embed="rId5">
            <a:alphaModFix/>
          </a:blip>
          <a:stretch>
            <a:fillRect/>
          </a:stretch>
        </p:blipFill>
        <p:spPr>
          <a:xfrm>
            <a:off x="5083700" y="1592436"/>
            <a:ext cx="4265550" cy="170376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311700" y="234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b="1" lang="en" sz="3133">
                <a:solidFill>
                  <a:srgbClr val="1C4587"/>
                </a:solidFill>
                <a:latin typeface="Times New Roman"/>
                <a:ea typeface="Times New Roman"/>
                <a:cs typeface="Times New Roman"/>
                <a:sym typeface="Times New Roman"/>
              </a:rPr>
              <a:t>Olist at a Glance</a:t>
            </a:r>
            <a:r>
              <a:rPr lang="en"/>
              <a:t> </a:t>
            </a:r>
            <a:endParaRPr/>
          </a:p>
        </p:txBody>
      </p:sp>
      <p:sp>
        <p:nvSpPr>
          <p:cNvPr id="76" name="Google Shape;76;p15"/>
          <p:cNvSpPr txBox="1"/>
          <p:nvPr/>
        </p:nvSpPr>
        <p:spPr>
          <a:xfrm>
            <a:off x="542700" y="992750"/>
            <a:ext cx="8058600" cy="2678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1800">
                <a:solidFill>
                  <a:srgbClr val="1C4587"/>
                </a:solidFill>
                <a:latin typeface="Times New Roman"/>
                <a:ea typeface="Times New Roman"/>
                <a:cs typeface="Times New Roman"/>
                <a:sym typeface="Times New Roman"/>
              </a:rPr>
              <a:t>Olist, a Brazilian e-commerce platform founded in 2015, connects small businesses to larger product marketplaces to help entrepreneurs sell their products to a larger customer base. Olist connects entrepreneurs with major online retailers and allows shopkeepers to advertise and sell in the marketplaces without complication, enabling retail companies to reach out to the international marketplaces, improve the shopping experience and modify their purchasing behavior. </a:t>
            </a:r>
            <a:r>
              <a:rPr b="1" lang="en" sz="1800">
                <a:solidFill>
                  <a:srgbClr val="1C4587"/>
                </a:solidFill>
                <a:latin typeface="Times New Roman"/>
                <a:ea typeface="Times New Roman"/>
                <a:cs typeface="Times New Roman"/>
                <a:sym typeface="Times New Roman"/>
              </a:rPr>
              <a:t>Through a single, seamless integration, Olist provides full stack operational support to merchants by managing product catalogues, inventory, pricing, fulfillment, customer service, and payments in a single place</a:t>
            </a:r>
            <a:endParaRPr b="1" sz="1800">
              <a:solidFill>
                <a:srgbClr val="1C4587"/>
              </a:solidFill>
              <a:latin typeface="Times New Roman"/>
              <a:ea typeface="Times New Roman"/>
              <a:cs typeface="Times New Roman"/>
              <a:sym typeface="Times New Roman"/>
            </a:endParaRPr>
          </a:p>
        </p:txBody>
      </p:sp>
      <p:pic>
        <p:nvPicPr>
          <p:cNvPr id="77" name="Google Shape;77;p15"/>
          <p:cNvPicPr preferRelativeResize="0"/>
          <p:nvPr/>
        </p:nvPicPr>
        <p:blipFill>
          <a:blip r:embed="rId3">
            <a:alphaModFix/>
          </a:blip>
          <a:stretch>
            <a:fillRect/>
          </a:stretch>
        </p:blipFill>
        <p:spPr>
          <a:xfrm>
            <a:off x="7618125" y="4471250"/>
            <a:ext cx="1407876" cy="572700"/>
          </a:xfrm>
          <a:prstGeom prst="rect">
            <a:avLst/>
          </a:prstGeom>
          <a:noFill/>
          <a:ln>
            <a:noFill/>
          </a:ln>
        </p:spPr>
      </p:pic>
      <p:pic>
        <p:nvPicPr>
          <p:cNvPr id="78" name="Google Shape;78;p15"/>
          <p:cNvPicPr preferRelativeResize="0"/>
          <p:nvPr/>
        </p:nvPicPr>
        <p:blipFill rotWithShape="1">
          <a:blip r:embed="rId4">
            <a:alphaModFix/>
          </a:blip>
          <a:srcRect b="31059" l="4642" r="3799" t="32166"/>
          <a:stretch/>
        </p:blipFill>
        <p:spPr>
          <a:xfrm>
            <a:off x="106300" y="4643750"/>
            <a:ext cx="1023745" cy="400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6"/>
          <p:cNvSpPr txBox="1"/>
          <p:nvPr/>
        </p:nvSpPr>
        <p:spPr>
          <a:xfrm>
            <a:off x="464600" y="106625"/>
            <a:ext cx="8561400" cy="468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1C4587"/>
                </a:solidFill>
                <a:latin typeface="Times New Roman"/>
                <a:ea typeface="Times New Roman"/>
                <a:cs typeface="Times New Roman"/>
                <a:sym typeface="Times New Roman"/>
              </a:rPr>
              <a:t>Problem statement:</a:t>
            </a:r>
            <a:endParaRPr b="1" sz="2000">
              <a:solidFill>
                <a:srgbClr val="1C4587"/>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Clr>
                <a:schemeClr val="dk1"/>
              </a:buClr>
              <a:buSzPts val="1100"/>
              <a:buFont typeface="Arial"/>
              <a:buNone/>
            </a:pPr>
            <a:r>
              <a:rPr b="1" lang="en" sz="1700">
                <a:solidFill>
                  <a:srgbClr val="1C4587"/>
                </a:solidFill>
                <a:latin typeface="Times New Roman"/>
                <a:ea typeface="Times New Roman"/>
                <a:cs typeface="Times New Roman"/>
                <a:sym typeface="Times New Roman"/>
              </a:rPr>
              <a:t>How Olist can better serve their customers and help businesses to increase their e-commerce platform  presence to reach out to the larger customer base as well as heighten their market share through data driven approach</a:t>
            </a:r>
            <a:endParaRPr b="1" sz="1700">
              <a:solidFill>
                <a:srgbClr val="1C4587"/>
              </a:solidFill>
              <a:latin typeface="Times New Roman"/>
              <a:ea typeface="Times New Roman"/>
              <a:cs typeface="Times New Roman"/>
              <a:sym typeface="Times New Roman"/>
            </a:endParaRPr>
          </a:p>
          <a:p>
            <a:pPr indent="0" lvl="0" marL="0" rtl="0" algn="l">
              <a:spcBef>
                <a:spcPts val="1200"/>
              </a:spcBef>
              <a:spcAft>
                <a:spcPts val="0"/>
              </a:spcAft>
              <a:buNone/>
            </a:pPr>
            <a:r>
              <a:rPr b="1" lang="en" sz="2000">
                <a:solidFill>
                  <a:srgbClr val="1C4587"/>
                </a:solidFill>
                <a:latin typeface="Times New Roman"/>
                <a:ea typeface="Times New Roman"/>
                <a:cs typeface="Times New Roman"/>
                <a:sym typeface="Times New Roman"/>
              </a:rPr>
              <a:t>Solution: </a:t>
            </a:r>
            <a:endParaRPr b="1" sz="2000">
              <a:solidFill>
                <a:srgbClr val="1C4587"/>
              </a:solidFill>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rgbClr val="1C4587"/>
              </a:buClr>
              <a:buSzPts val="1700"/>
              <a:buFont typeface="Times New Roman"/>
              <a:buChar char="●"/>
            </a:pPr>
            <a:r>
              <a:rPr b="1" lang="en" sz="1700">
                <a:solidFill>
                  <a:srgbClr val="1C4587"/>
                </a:solidFill>
                <a:latin typeface="Times New Roman"/>
                <a:ea typeface="Times New Roman"/>
                <a:cs typeface="Times New Roman"/>
                <a:sym typeface="Times New Roman"/>
              </a:rPr>
              <a:t>Collect customer data from various sources to understand customers purchasing behavior. </a:t>
            </a:r>
            <a:endParaRPr b="1" sz="1700">
              <a:solidFill>
                <a:srgbClr val="1C4587"/>
              </a:solidFill>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rgbClr val="1C4587"/>
              </a:buClr>
              <a:buSzPts val="1700"/>
              <a:buFont typeface="Times New Roman"/>
              <a:buChar char="●"/>
            </a:pPr>
            <a:r>
              <a:rPr b="1" lang="en" sz="1700">
                <a:solidFill>
                  <a:srgbClr val="1C4587"/>
                </a:solidFill>
                <a:latin typeface="Times New Roman"/>
                <a:ea typeface="Times New Roman"/>
                <a:cs typeface="Times New Roman"/>
                <a:sym typeface="Times New Roman"/>
              </a:rPr>
              <a:t>Build AI model to predict customers purchasing pattern and to understand their needs and desires  which will leads to serve them better, maintain current customer base, upsell to current customer base, increase market penetration, and create brand addiction. </a:t>
            </a:r>
            <a:endParaRPr b="1" sz="1700">
              <a:solidFill>
                <a:srgbClr val="1C4587"/>
              </a:solidFill>
              <a:latin typeface="Times New Roman"/>
              <a:ea typeface="Times New Roman"/>
              <a:cs typeface="Times New Roman"/>
              <a:sym typeface="Times New Roman"/>
            </a:endParaRPr>
          </a:p>
          <a:p>
            <a:pPr indent="-336550" lvl="0" marL="457200" rtl="0" algn="just">
              <a:lnSpc>
                <a:spcPct val="115000"/>
              </a:lnSpc>
              <a:spcBef>
                <a:spcPts val="0"/>
              </a:spcBef>
              <a:spcAft>
                <a:spcPts val="0"/>
              </a:spcAft>
              <a:buClr>
                <a:srgbClr val="1C4587"/>
              </a:buClr>
              <a:buSzPts val="1700"/>
              <a:buFont typeface="Times New Roman"/>
              <a:buChar char="●"/>
            </a:pPr>
            <a:r>
              <a:rPr b="1" lang="en" sz="1700">
                <a:solidFill>
                  <a:srgbClr val="1C4587"/>
                </a:solidFill>
                <a:latin typeface="Times New Roman"/>
                <a:ea typeface="Times New Roman"/>
                <a:cs typeface="Times New Roman"/>
                <a:sym typeface="Times New Roman"/>
              </a:rPr>
              <a:t>Based on customer purchasing pattern and behavior we will provide tailor solutions to the businesses to heighten their online marketplace presence to reach out to the larger customer base and drive business growth. </a:t>
            </a:r>
            <a:endParaRPr b="1" sz="1700">
              <a:solidFill>
                <a:srgbClr val="1C4587"/>
              </a:solidFill>
              <a:latin typeface="Times New Roman"/>
              <a:ea typeface="Times New Roman"/>
              <a:cs typeface="Times New Roman"/>
              <a:sym typeface="Times New Roman"/>
            </a:endParaRPr>
          </a:p>
        </p:txBody>
      </p:sp>
      <p:pic>
        <p:nvPicPr>
          <p:cNvPr id="84" name="Google Shape;84;p16"/>
          <p:cNvPicPr preferRelativeResize="0"/>
          <p:nvPr/>
        </p:nvPicPr>
        <p:blipFill>
          <a:blip r:embed="rId3">
            <a:alphaModFix/>
          </a:blip>
          <a:stretch>
            <a:fillRect/>
          </a:stretch>
        </p:blipFill>
        <p:spPr>
          <a:xfrm>
            <a:off x="7763550" y="4530400"/>
            <a:ext cx="1262450" cy="513550"/>
          </a:xfrm>
          <a:prstGeom prst="rect">
            <a:avLst/>
          </a:prstGeom>
          <a:noFill/>
          <a:ln>
            <a:noFill/>
          </a:ln>
        </p:spPr>
      </p:pic>
      <p:pic>
        <p:nvPicPr>
          <p:cNvPr id="85" name="Google Shape;85;p16"/>
          <p:cNvPicPr preferRelativeResize="0"/>
          <p:nvPr/>
        </p:nvPicPr>
        <p:blipFill rotWithShape="1">
          <a:blip r:embed="rId4">
            <a:alphaModFix/>
          </a:blip>
          <a:srcRect b="31059" l="4642" r="3799" t="32166"/>
          <a:stretch/>
        </p:blipFill>
        <p:spPr>
          <a:xfrm>
            <a:off x="156075" y="4643750"/>
            <a:ext cx="1023745" cy="400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id="90" name="Google Shape;90;p17"/>
          <p:cNvPicPr preferRelativeResize="0"/>
          <p:nvPr/>
        </p:nvPicPr>
        <p:blipFill rotWithShape="1">
          <a:blip r:embed="rId3">
            <a:alphaModFix/>
          </a:blip>
          <a:srcRect b="10801" l="6195" r="7276" t="0"/>
          <a:stretch/>
        </p:blipFill>
        <p:spPr>
          <a:xfrm>
            <a:off x="3658563" y="254475"/>
            <a:ext cx="2074000" cy="1587200"/>
          </a:xfrm>
          <a:prstGeom prst="rect">
            <a:avLst/>
          </a:prstGeom>
          <a:noFill/>
          <a:ln>
            <a:noFill/>
          </a:ln>
        </p:spPr>
      </p:pic>
      <p:pic>
        <p:nvPicPr>
          <p:cNvPr id="91" name="Google Shape;91;p17"/>
          <p:cNvPicPr preferRelativeResize="0"/>
          <p:nvPr/>
        </p:nvPicPr>
        <p:blipFill rotWithShape="1">
          <a:blip r:embed="rId4">
            <a:alphaModFix/>
          </a:blip>
          <a:srcRect b="13288" l="6962" r="6979" t="12056"/>
          <a:stretch/>
        </p:blipFill>
        <p:spPr>
          <a:xfrm>
            <a:off x="1357000" y="2054750"/>
            <a:ext cx="1999850" cy="1587200"/>
          </a:xfrm>
          <a:prstGeom prst="rect">
            <a:avLst/>
          </a:prstGeom>
          <a:noFill/>
          <a:ln>
            <a:noFill/>
          </a:ln>
        </p:spPr>
      </p:pic>
      <p:pic>
        <p:nvPicPr>
          <p:cNvPr id="92" name="Google Shape;92;p17"/>
          <p:cNvPicPr preferRelativeResize="0"/>
          <p:nvPr/>
        </p:nvPicPr>
        <p:blipFill rotWithShape="1">
          <a:blip r:embed="rId5">
            <a:alphaModFix/>
          </a:blip>
          <a:srcRect b="10985" l="16060" r="14262" t="15388"/>
          <a:stretch/>
        </p:blipFill>
        <p:spPr>
          <a:xfrm>
            <a:off x="3658575" y="1974463"/>
            <a:ext cx="2073975" cy="1858275"/>
          </a:xfrm>
          <a:prstGeom prst="rect">
            <a:avLst/>
          </a:prstGeom>
          <a:noFill/>
          <a:ln>
            <a:noFill/>
          </a:ln>
        </p:spPr>
      </p:pic>
      <p:pic>
        <p:nvPicPr>
          <p:cNvPr id="93" name="Google Shape;93;p17"/>
          <p:cNvPicPr preferRelativeResize="0"/>
          <p:nvPr/>
        </p:nvPicPr>
        <p:blipFill rotWithShape="1">
          <a:blip r:embed="rId6">
            <a:alphaModFix/>
          </a:blip>
          <a:srcRect b="39600" l="0" r="0" t="12287"/>
          <a:stretch/>
        </p:blipFill>
        <p:spPr>
          <a:xfrm>
            <a:off x="3658575" y="3965525"/>
            <a:ext cx="2073975" cy="962350"/>
          </a:xfrm>
          <a:prstGeom prst="rect">
            <a:avLst/>
          </a:prstGeom>
          <a:noFill/>
          <a:ln>
            <a:noFill/>
          </a:ln>
        </p:spPr>
      </p:pic>
      <p:pic>
        <p:nvPicPr>
          <p:cNvPr id="94" name="Google Shape;94;p17"/>
          <p:cNvPicPr preferRelativeResize="0"/>
          <p:nvPr/>
        </p:nvPicPr>
        <p:blipFill rotWithShape="1">
          <a:blip r:embed="rId7">
            <a:alphaModFix/>
          </a:blip>
          <a:srcRect b="5760" l="0" r="6620" t="5760"/>
          <a:stretch/>
        </p:blipFill>
        <p:spPr>
          <a:xfrm>
            <a:off x="6034275" y="1974475"/>
            <a:ext cx="2073975" cy="1858250"/>
          </a:xfrm>
          <a:prstGeom prst="rect">
            <a:avLst/>
          </a:prstGeom>
          <a:noFill/>
          <a:ln>
            <a:noFill/>
          </a:ln>
        </p:spPr>
      </p:pic>
      <p:sp>
        <p:nvSpPr>
          <p:cNvPr id="95" name="Google Shape;95;p17"/>
          <p:cNvSpPr txBox="1"/>
          <p:nvPr/>
        </p:nvSpPr>
        <p:spPr>
          <a:xfrm>
            <a:off x="266275" y="254475"/>
            <a:ext cx="31683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rgbClr val="1C4587"/>
                </a:solidFill>
                <a:latin typeface="Times New Roman"/>
                <a:ea typeface="Times New Roman"/>
                <a:cs typeface="Times New Roman"/>
                <a:sym typeface="Times New Roman"/>
              </a:rPr>
              <a:t>Porter’s Five Competitive Forces model. </a:t>
            </a:r>
            <a:endParaRPr b="1" sz="1500">
              <a:solidFill>
                <a:srgbClr val="1C4587"/>
              </a:solidFill>
              <a:latin typeface="Times New Roman"/>
              <a:ea typeface="Times New Roman"/>
              <a:cs typeface="Times New Roman"/>
              <a:sym typeface="Times New Roman"/>
            </a:endParaRPr>
          </a:p>
          <a:p>
            <a:pPr indent="0" lvl="0" marL="0" rtl="0" algn="l">
              <a:spcBef>
                <a:spcPts val="0"/>
              </a:spcBef>
              <a:spcAft>
                <a:spcPts val="0"/>
              </a:spcAft>
              <a:buNone/>
            </a:pPr>
            <a:r>
              <a:rPr b="1" lang="en" sz="1500">
                <a:solidFill>
                  <a:srgbClr val="1C4587"/>
                </a:solidFill>
                <a:latin typeface="Times New Roman"/>
                <a:ea typeface="Times New Roman"/>
                <a:cs typeface="Times New Roman"/>
                <a:sym typeface="Times New Roman"/>
              </a:rPr>
              <a:t>The figure exhibits how the five competitive forces apply to Olist and the E-Commerce industry</a:t>
            </a:r>
            <a:endParaRPr b="1" sz="1500">
              <a:solidFill>
                <a:srgbClr val="1C4587"/>
              </a:solidFill>
              <a:latin typeface="Times New Roman"/>
              <a:ea typeface="Times New Roman"/>
              <a:cs typeface="Times New Roman"/>
              <a:sym typeface="Times New Roman"/>
            </a:endParaRPr>
          </a:p>
        </p:txBody>
      </p:sp>
      <p:pic>
        <p:nvPicPr>
          <p:cNvPr id="96" name="Google Shape;96;p17"/>
          <p:cNvPicPr preferRelativeResize="0"/>
          <p:nvPr/>
        </p:nvPicPr>
        <p:blipFill>
          <a:blip r:embed="rId8">
            <a:alphaModFix/>
          </a:blip>
          <a:stretch>
            <a:fillRect/>
          </a:stretch>
        </p:blipFill>
        <p:spPr>
          <a:xfrm>
            <a:off x="7763550" y="4530400"/>
            <a:ext cx="1262450" cy="513550"/>
          </a:xfrm>
          <a:prstGeom prst="rect">
            <a:avLst/>
          </a:prstGeom>
          <a:noFill/>
          <a:ln>
            <a:noFill/>
          </a:ln>
        </p:spPr>
      </p:pic>
      <p:pic>
        <p:nvPicPr>
          <p:cNvPr id="97" name="Google Shape;97;p17"/>
          <p:cNvPicPr preferRelativeResize="0"/>
          <p:nvPr/>
        </p:nvPicPr>
        <p:blipFill rotWithShape="1">
          <a:blip r:embed="rId9">
            <a:alphaModFix/>
          </a:blip>
          <a:srcRect b="31059" l="4642" r="3799" t="32166"/>
          <a:stretch/>
        </p:blipFill>
        <p:spPr>
          <a:xfrm>
            <a:off x="106300" y="4643750"/>
            <a:ext cx="1023745" cy="400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279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1C4587"/>
                </a:solidFill>
                <a:latin typeface="Times New Roman"/>
                <a:ea typeface="Times New Roman"/>
                <a:cs typeface="Times New Roman"/>
                <a:sym typeface="Times New Roman"/>
              </a:rPr>
              <a:t>     </a:t>
            </a:r>
            <a:r>
              <a:rPr b="1" lang="en">
                <a:solidFill>
                  <a:srgbClr val="1C4587"/>
                </a:solidFill>
                <a:latin typeface="Times New Roman"/>
                <a:ea typeface="Times New Roman"/>
                <a:cs typeface="Times New Roman"/>
                <a:sym typeface="Times New Roman"/>
              </a:rPr>
              <a:t>Olist’s </a:t>
            </a:r>
            <a:r>
              <a:rPr b="1" lang="en">
                <a:solidFill>
                  <a:srgbClr val="1C4587"/>
                </a:solidFill>
                <a:latin typeface="Times New Roman"/>
                <a:ea typeface="Times New Roman"/>
                <a:cs typeface="Times New Roman"/>
                <a:sym typeface="Times New Roman"/>
              </a:rPr>
              <a:t>Competitive</a:t>
            </a:r>
            <a:r>
              <a:rPr b="1" lang="en">
                <a:solidFill>
                  <a:srgbClr val="1C4587"/>
                </a:solidFill>
                <a:latin typeface="Times New Roman"/>
                <a:ea typeface="Times New Roman"/>
                <a:cs typeface="Times New Roman"/>
                <a:sym typeface="Times New Roman"/>
              </a:rPr>
              <a:t> Stance </a:t>
            </a:r>
            <a:endParaRPr b="1">
              <a:solidFill>
                <a:srgbClr val="1C4587"/>
              </a:solidFill>
              <a:latin typeface="Times New Roman"/>
              <a:ea typeface="Times New Roman"/>
              <a:cs typeface="Times New Roman"/>
              <a:sym typeface="Times New Roman"/>
            </a:endParaRPr>
          </a:p>
        </p:txBody>
      </p:sp>
      <p:sp>
        <p:nvSpPr>
          <p:cNvPr id="103" name="Google Shape;103;p18"/>
          <p:cNvSpPr/>
          <p:nvPr/>
        </p:nvSpPr>
        <p:spPr>
          <a:xfrm>
            <a:off x="4387425" y="1112775"/>
            <a:ext cx="210000" cy="2493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8"/>
          <p:cNvSpPr/>
          <p:nvPr/>
        </p:nvSpPr>
        <p:spPr>
          <a:xfrm>
            <a:off x="2558625" y="1112775"/>
            <a:ext cx="210000" cy="1731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8"/>
          <p:cNvSpPr/>
          <p:nvPr/>
        </p:nvSpPr>
        <p:spPr>
          <a:xfrm>
            <a:off x="3703175" y="1285875"/>
            <a:ext cx="210000" cy="2493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8"/>
          <p:cNvSpPr/>
          <p:nvPr/>
        </p:nvSpPr>
        <p:spPr>
          <a:xfrm>
            <a:off x="5570775" y="1285875"/>
            <a:ext cx="210000" cy="2493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8"/>
          <p:cNvSpPr txBox="1"/>
          <p:nvPr/>
        </p:nvSpPr>
        <p:spPr>
          <a:xfrm>
            <a:off x="822225" y="1546850"/>
            <a:ext cx="78885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1C4587"/>
                </a:solidFill>
                <a:highlight>
                  <a:srgbClr val="FFFFFF"/>
                </a:highlight>
                <a:latin typeface="Times New Roman"/>
                <a:ea typeface="Times New Roman"/>
                <a:cs typeface="Times New Roman"/>
                <a:sym typeface="Times New Roman"/>
              </a:rPr>
              <a:t>Due to the intense competition in the industry, and </a:t>
            </a:r>
            <a:r>
              <a:rPr b="1" lang="en" sz="1800">
                <a:solidFill>
                  <a:srgbClr val="1C4587"/>
                </a:solidFill>
                <a:highlight>
                  <a:srgbClr val="FFFFFF"/>
                </a:highlight>
                <a:latin typeface="Times New Roman"/>
                <a:ea typeface="Times New Roman"/>
                <a:cs typeface="Times New Roman"/>
                <a:sym typeface="Times New Roman"/>
              </a:rPr>
              <a:t>the high level  threat of competitors and substitutes, Olist must prioritize strategies to ensure long - term competence and success.   </a:t>
            </a:r>
            <a:endParaRPr b="1" sz="1800">
              <a:solidFill>
                <a:srgbClr val="1C4587"/>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pic>
        <p:nvPicPr>
          <p:cNvPr id="108" name="Google Shape;108;p18"/>
          <p:cNvPicPr preferRelativeResize="0"/>
          <p:nvPr/>
        </p:nvPicPr>
        <p:blipFill>
          <a:blip r:embed="rId3">
            <a:alphaModFix/>
          </a:blip>
          <a:stretch>
            <a:fillRect/>
          </a:stretch>
        </p:blipFill>
        <p:spPr>
          <a:xfrm>
            <a:off x="7763550" y="4530400"/>
            <a:ext cx="1262450" cy="513550"/>
          </a:xfrm>
          <a:prstGeom prst="rect">
            <a:avLst/>
          </a:prstGeom>
          <a:noFill/>
          <a:ln>
            <a:noFill/>
          </a:ln>
        </p:spPr>
      </p:pic>
      <p:pic>
        <p:nvPicPr>
          <p:cNvPr id="109" name="Google Shape;109;p18"/>
          <p:cNvPicPr preferRelativeResize="0"/>
          <p:nvPr/>
        </p:nvPicPr>
        <p:blipFill rotWithShape="1">
          <a:blip r:embed="rId4">
            <a:alphaModFix/>
          </a:blip>
          <a:srcRect b="31059" l="4642" r="3799" t="32166"/>
          <a:stretch/>
        </p:blipFill>
        <p:spPr>
          <a:xfrm>
            <a:off x="89725" y="4643750"/>
            <a:ext cx="1023745" cy="400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9"/>
          <p:cNvSpPr txBox="1"/>
          <p:nvPr>
            <p:ph type="title"/>
          </p:nvPr>
        </p:nvSpPr>
        <p:spPr>
          <a:xfrm>
            <a:off x="494200" y="295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1C4587"/>
                </a:solidFill>
                <a:latin typeface="Times New Roman"/>
                <a:ea typeface="Times New Roman"/>
                <a:cs typeface="Times New Roman"/>
                <a:sym typeface="Times New Roman"/>
              </a:rPr>
              <a:t>Competitors </a:t>
            </a:r>
            <a:endParaRPr b="1">
              <a:solidFill>
                <a:srgbClr val="1C4587"/>
              </a:solidFill>
              <a:latin typeface="Times New Roman"/>
              <a:ea typeface="Times New Roman"/>
              <a:cs typeface="Times New Roman"/>
              <a:sym typeface="Times New Roman"/>
            </a:endParaRPr>
          </a:p>
        </p:txBody>
      </p:sp>
      <p:pic>
        <p:nvPicPr>
          <p:cNvPr id="115" name="Google Shape;115;p19"/>
          <p:cNvPicPr preferRelativeResize="0"/>
          <p:nvPr/>
        </p:nvPicPr>
        <p:blipFill>
          <a:blip r:embed="rId3">
            <a:alphaModFix/>
          </a:blip>
          <a:stretch>
            <a:fillRect/>
          </a:stretch>
        </p:blipFill>
        <p:spPr>
          <a:xfrm>
            <a:off x="152400" y="1170125"/>
            <a:ext cx="2457450" cy="2943225"/>
          </a:xfrm>
          <a:prstGeom prst="rect">
            <a:avLst/>
          </a:prstGeom>
          <a:noFill/>
          <a:ln>
            <a:noFill/>
          </a:ln>
        </p:spPr>
      </p:pic>
      <p:pic>
        <p:nvPicPr>
          <p:cNvPr id="116" name="Google Shape;116;p19"/>
          <p:cNvPicPr preferRelativeResize="0"/>
          <p:nvPr/>
        </p:nvPicPr>
        <p:blipFill>
          <a:blip r:embed="rId4">
            <a:alphaModFix/>
          </a:blip>
          <a:stretch>
            <a:fillRect/>
          </a:stretch>
        </p:blipFill>
        <p:spPr>
          <a:xfrm>
            <a:off x="3193650" y="1241574"/>
            <a:ext cx="2352675" cy="2900375"/>
          </a:xfrm>
          <a:prstGeom prst="rect">
            <a:avLst/>
          </a:prstGeom>
          <a:noFill/>
          <a:ln>
            <a:noFill/>
          </a:ln>
        </p:spPr>
      </p:pic>
      <p:pic>
        <p:nvPicPr>
          <p:cNvPr id="117" name="Google Shape;117;p19"/>
          <p:cNvPicPr preferRelativeResize="0"/>
          <p:nvPr/>
        </p:nvPicPr>
        <p:blipFill>
          <a:blip r:embed="rId5">
            <a:alphaModFix/>
          </a:blip>
          <a:stretch>
            <a:fillRect/>
          </a:stretch>
        </p:blipFill>
        <p:spPr>
          <a:xfrm>
            <a:off x="5964200" y="1141550"/>
            <a:ext cx="2200275" cy="2900375"/>
          </a:xfrm>
          <a:prstGeom prst="rect">
            <a:avLst/>
          </a:prstGeom>
          <a:noFill/>
          <a:ln>
            <a:noFill/>
          </a:ln>
        </p:spPr>
      </p:pic>
      <p:pic>
        <p:nvPicPr>
          <p:cNvPr id="118" name="Google Shape;118;p19"/>
          <p:cNvPicPr preferRelativeResize="0"/>
          <p:nvPr/>
        </p:nvPicPr>
        <p:blipFill>
          <a:blip r:embed="rId6">
            <a:alphaModFix/>
          </a:blip>
          <a:stretch>
            <a:fillRect/>
          </a:stretch>
        </p:blipFill>
        <p:spPr>
          <a:xfrm>
            <a:off x="7763550" y="4530400"/>
            <a:ext cx="1262450" cy="513550"/>
          </a:xfrm>
          <a:prstGeom prst="rect">
            <a:avLst/>
          </a:prstGeom>
          <a:noFill/>
          <a:ln>
            <a:noFill/>
          </a:ln>
        </p:spPr>
      </p:pic>
      <p:pic>
        <p:nvPicPr>
          <p:cNvPr id="119" name="Google Shape;119;p19"/>
          <p:cNvPicPr preferRelativeResize="0"/>
          <p:nvPr/>
        </p:nvPicPr>
        <p:blipFill rotWithShape="1">
          <a:blip r:embed="rId7">
            <a:alphaModFix/>
          </a:blip>
          <a:srcRect b="31059" l="4642" r="3799" t="32166"/>
          <a:stretch/>
        </p:blipFill>
        <p:spPr>
          <a:xfrm>
            <a:off x="152400" y="4643750"/>
            <a:ext cx="1023745" cy="400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311700" y="94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1C4587"/>
                </a:solidFill>
                <a:latin typeface="Times New Roman"/>
                <a:ea typeface="Times New Roman"/>
                <a:cs typeface="Times New Roman"/>
                <a:sym typeface="Times New Roman"/>
              </a:rPr>
              <a:t>   </a:t>
            </a:r>
            <a:r>
              <a:rPr b="1" lang="en" sz="2820">
                <a:solidFill>
                  <a:srgbClr val="1C4587"/>
                </a:solidFill>
                <a:latin typeface="Times New Roman"/>
                <a:ea typeface="Times New Roman"/>
                <a:cs typeface="Times New Roman"/>
                <a:sym typeface="Times New Roman"/>
              </a:rPr>
              <a:t>Balanced </a:t>
            </a:r>
            <a:r>
              <a:rPr b="1" lang="en" sz="2820">
                <a:solidFill>
                  <a:srgbClr val="1C4587"/>
                </a:solidFill>
                <a:latin typeface="Times New Roman"/>
                <a:ea typeface="Times New Roman"/>
                <a:cs typeface="Times New Roman"/>
                <a:sym typeface="Times New Roman"/>
              </a:rPr>
              <a:t>Scorecard</a:t>
            </a:r>
            <a:r>
              <a:rPr b="1" lang="en" sz="2820">
                <a:solidFill>
                  <a:srgbClr val="1C4587"/>
                </a:solidFill>
                <a:latin typeface="Times New Roman"/>
                <a:ea typeface="Times New Roman"/>
                <a:cs typeface="Times New Roman"/>
                <a:sym typeface="Times New Roman"/>
              </a:rPr>
              <a:t> </a:t>
            </a:r>
            <a:endParaRPr b="1" sz="2820">
              <a:solidFill>
                <a:srgbClr val="1C4587"/>
              </a:solidFill>
              <a:latin typeface="Times New Roman"/>
              <a:ea typeface="Times New Roman"/>
              <a:cs typeface="Times New Roman"/>
              <a:sym typeface="Times New Roman"/>
            </a:endParaRPr>
          </a:p>
        </p:txBody>
      </p:sp>
      <p:pic>
        <p:nvPicPr>
          <p:cNvPr id="125" name="Google Shape;125;p20"/>
          <p:cNvPicPr preferRelativeResize="0"/>
          <p:nvPr/>
        </p:nvPicPr>
        <p:blipFill>
          <a:blip r:embed="rId3">
            <a:alphaModFix/>
          </a:blip>
          <a:stretch>
            <a:fillRect/>
          </a:stretch>
        </p:blipFill>
        <p:spPr>
          <a:xfrm>
            <a:off x="1376425" y="833100"/>
            <a:ext cx="6242226" cy="4173800"/>
          </a:xfrm>
          <a:prstGeom prst="rect">
            <a:avLst/>
          </a:prstGeom>
          <a:noFill/>
          <a:ln>
            <a:noFill/>
          </a:ln>
        </p:spPr>
      </p:pic>
      <p:pic>
        <p:nvPicPr>
          <p:cNvPr id="126" name="Google Shape;126;p20"/>
          <p:cNvPicPr preferRelativeResize="0"/>
          <p:nvPr/>
        </p:nvPicPr>
        <p:blipFill>
          <a:blip r:embed="rId4">
            <a:alphaModFix/>
          </a:blip>
          <a:stretch>
            <a:fillRect/>
          </a:stretch>
        </p:blipFill>
        <p:spPr>
          <a:xfrm>
            <a:off x="7763550" y="4530400"/>
            <a:ext cx="1262450" cy="513550"/>
          </a:xfrm>
          <a:prstGeom prst="rect">
            <a:avLst/>
          </a:prstGeom>
          <a:noFill/>
          <a:ln>
            <a:noFill/>
          </a:ln>
        </p:spPr>
      </p:pic>
      <p:pic>
        <p:nvPicPr>
          <p:cNvPr id="127" name="Google Shape;127;p20"/>
          <p:cNvPicPr preferRelativeResize="0"/>
          <p:nvPr/>
        </p:nvPicPr>
        <p:blipFill rotWithShape="1">
          <a:blip r:embed="rId5">
            <a:alphaModFix/>
          </a:blip>
          <a:srcRect b="31059" l="4642" r="3799" t="32166"/>
          <a:stretch/>
        </p:blipFill>
        <p:spPr>
          <a:xfrm>
            <a:off x="122900" y="4643750"/>
            <a:ext cx="1023745" cy="400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311700" y="1787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820">
                <a:solidFill>
                  <a:srgbClr val="1C4587"/>
                </a:solidFill>
                <a:latin typeface="Times New Roman"/>
                <a:ea typeface="Times New Roman"/>
                <a:cs typeface="Times New Roman"/>
                <a:sym typeface="Times New Roman"/>
              </a:rPr>
              <a:t>    </a:t>
            </a:r>
            <a:r>
              <a:rPr b="1" lang="en" sz="2820">
                <a:solidFill>
                  <a:srgbClr val="1C4587"/>
                </a:solidFill>
                <a:latin typeface="Times New Roman"/>
                <a:ea typeface="Times New Roman"/>
                <a:cs typeface="Times New Roman"/>
                <a:sym typeface="Times New Roman"/>
              </a:rPr>
              <a:t>Business Model Canvas</a:t>
            </a:r>
            <a:endParaRPr b="1" sz="2820">
              <a:solidFill>
                <a:srgbClr val="1C4587"/>
              </a:solidFill>
              <a:latin typeface="Times New Roman"/>
              <a:ea typeface="Times New Roman"/>
              <a:cs typeface="Times New Roman"/>
              <a:sym typeface="Times New Roman"/>
            </a:endParaRPr>
          </a:p>
        </p:txBody>
      </p:sp>
      <p:pic>
        <p:nvPicPr>
          <p:cNvPr id="133" name="Google Shape;133;p21"/>
          <p:cNvPicPr preferRelativeResize="0"/>
          <p:nvPr/>
        </p:nvPicPr>
        <p:blipFill>
          <a:blip r:embed="rId3">
            <a:alphaModFix/>
          </a:blip>
          <a:stretch>
            <a:fillRect/>
          </a:stretch>
        </p:blipFill>
        <p:spPr>
          <a:xfrm>
            <a:off x="797100" y="917625"/>
            <a:ext cx="7205176" cy="3837049"/>
          </a:xfrm>
          <a:prstGeom prst="rect">
            <a:avLst/>
          </a:prstGeom>
          <a:noFill/>
          <a:ln>
            <a:noFill/>
          </a:ln>
        </p:spPr>
      </p:pic>
      <p:pic>
        <p:nvPicPr>
          <p:cNvPr id="134" name="Google Shape;134;p21"/>
          <p:cNvPicPr preferRelativeResize="0"/>
          <p:nvPr/>
        </p:nvPicPr>
        <p:blipFill>
          <a:blip r:embed="rId4">
            <a:alphaModFix/>
          </a:blip>
          <a:stretch>
            <a:fillRect/>
          </a:stretch>
        </p:blipFill>
        <p:spPr>
          <a:xfrm>
            <a:off x="8002275" y="4679050"/>
            <a:ext cx="1141725" cy="464450"/>
          </a:xfrm>
          <a:prstGeom prst="rect">
            <a:avLst/>
          </a:prstGeom>
          <a:noFill/>
          <a:ln>
            <a:noFill/>
          </a:ln>
        </p:spPr>
      </p:pic>
      <p:pic>
        <p:nvPicPr>
          <p:cNvPr id="135" name="Google Shape;135;p21"/>
          <p:cNvPicPr preferRelativeResize="0"/>
          <p:nvPr/>
        </p:nvPicPr>
        <p:blipFill rotWithShape="1">
          <a:blip r:embed="rId5">
            <a:alphaModFix/>
          </a:blip>
          <a:srcRect b="31059" l="4642" r="3799" t="32166"/>
          <a:stretch/>
        </p:blipFill>
        <p:spPr>
          <a:xfrm>
            <a:off x="82950" y="4711325"/>
            <a:ext cx="1022982" cy="399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